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p:sldMasterIdLst>
    <p:sldMasterId id="2147483648" r:id="rId1"/>
    <p:sldMasterId id="2147483658" r:id="rId3"/>
  </p:sldMasterIdLst>
  <p:notesMasterIdLst>
    <p:notesMasterId r:id="rId5"/>
  </p:notesMasterIdLst>
  <p:handoutMasterIdLst>
    <p:handoutMasterId r:id="rId33"/>
  </p:handoutMasterIdLst>
  <p:sldIdLst>
    <p:sldId id="4753" r:id="rId4"/>
    <p:sldId id="4754" r:id="rId6"/>
    <p:sldId id="4755" r:id="rId7"/>
    <p:sldId id="4749" r:id="rId8"/>
    <p:sldId id="4776" r:id="rId9"/>
    <p:sldId id="4777" r:id="rId10"/>
    <p:sldId id="4778" r:id="rId11"/>
    <p:sldId id="4798" r:id="rId12"/>
    <p:sldId id="4799" r:id="rId13"/>
    <p:sldId id="4800" r:id="rId14"/>
    <p:sldId id="4801" r:id="rId15"/>
    <p:sldId id="4813" r:id="rId16"/>
    <p:sldId id="4814" r:id="rId17"/>
    <p:sldId id="4802" r:id="rId18"/>
    <p:sldId id="4815" r:id="rId19"/>
    <p:sldId id="4803" r:id="rId20"/>
    <p:sldId id="4804" r:id="rId21"/>
    <p:sldId id="4805" r:id="rId22"/>
    <p:sldId id="4816" r:id="rId23"/>
    <p:sldId id="4806" r:id="rId24"/>
    <p:sldId id="4817" r:id="rId25"/>
    <p:sldId id="4808" r:id="rId26"/>
    <p:sldId id="4809" r:id="rId27"/>
    <p:sldId id="4831" r:id="rId28"/>
    <p:sldId id="4810" r:id="rId29"/>
    <p:sldId id="4811" r:id="rId30"/>
    <p:sldId id="4812" r:id="rId31"/>
    <p:sldId id="4762" r:id="rId32"/>
  </p:sldIdLst>
  <p:sldSz cx="12858750" cy="7232650"/>
  <p:notesSz cx="6858000" cy="9144000"/>
  <p:custDataLst>
    <p:tags r:id="rId37"/>
  </p:custDataLst>
  <p:defaultTex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40080" indent="-18288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82700" indent="-3683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925955" indent="-55435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568575" indent="-73977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315" userDrawn="1">
          <p15:clr>
            <a:srgbClr val="A4A3A4"/>
          </p15:clr>
        </p15:guide>
        <p15:guide id="2" pos="4050" userDrawn="1">
          <p15:clr>
            <a:srgbClr val="A4A3A4"/>
          </p15:clr>
        </p15:guide>
        <p15:guide id="3" pos="557" userDrawn="1">
          <p15:clr>
            <a:srgbClr val="A4A3A4"/>
          </p15:clr>
        </p15:guide>
        <p15:guide id="4" orient="horz" pos="4183" userDrawn="1">
          <p15:clr>
            <a:srgbClr val="A4A3A4"/>
          </p15:clr>
        </p15:guide>
        <p15:guide id="5" pos="7508" userDrawn="1">
          <p15:clr>
            <a:srgbClr val="A4A3A4"/>
          </p15:clr>
        </p15:guide>
        <p15:guide id="6" pos="690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ECEAED"/>
    <a:srgbClr val="A79FAA"/>
    <a:srgbClr val="FBDBC6"/>
    <a:srgbClr val="FABAAE"/>
    <a:srgbClr val="CECED0"/>
    <a:srgbClr val="ABCAC5"/>
    <a:srgbClr val="FAECDF"/>
    <a:srgbClr val="F9EDDF"/>
    <a:srgbClr val="677C9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42" autoAdjust="0"/>
    <p:restoredTop sz="96314" autoAdjust="0"/>
  </p:normalViewPr>
  <p:slideViewPr>
    <p:cSldViewPr showGuides="1">
      <p:cViewPr>
        <p:scale>
          <a:sx n="75" d="100"/>
          <a:sy n="75" d="100"/>
        </p:scale>
        <p:origin x="-1734" y="-756"/>
      </p:cViewPr>
      <p:guideLst>
        <p:guide orient="horz" pos="315"/>
        <p:guide pos="4050"/>
        <p:guide pos="557"/>
        <p:guide orient="horz" pos="4183"/>
        <p:guide pos="7508"/>
        <p:guide pos="6908"/>
      </p:guideLst>
    </p:cSldViewPr>
  </p:slideViewPr>
  <p:outlineViewPr>
    <p:cViewPr>
      <p:scale>
        <a:sx n="100" d="100"/>
        <a:sy n="100" d="100"/>
      </p:scale>
      <p:origin x="0" y="-10374"/>
    </p:cViewPr>
  </p:outlineViewPr>
  <p:notesTextViewPr>
    <p:cViewPr>
      <p:scale>
        <a:sx n="1" d="1"/>
        <a:sy n="1" d="1"/>
      </p:scale>
      <p:origin x="0" y="0"/>
    </p:cViewPr>
  </p:notesTextViewPr>
  <p:sorterViewPr>
    <p:cViewPr>
      <p:scale>
        <a:sx n="33" d="100"/>
        <a:sy n="33" d="100"/>
      </p:scale>
      <p:origin x="0" y="0"/>
    </p:cViewPr>
  </p:sorterViewPr>
  <p:notesViewPr>
    <p:cSldViewPr>
      <p:cViewPr varScale="1">
        <p:scale>
          <a:sx n="65" d="100"/>
          <a:sy n="65" d="100"/>
        </p:scale>
        <p:origin x="2796" y="54"/>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notesMaster" Target="notesMasters/notesMaster1.xml"/><Relationship Id="rId4" Type="http://schemas.openxmlformats.org/officeDocument/2006/relationships/slide" Target="slides/slide1.xml"/><Relationship Id="rId37" Type="http://schemas.openxmlformats.org/officeDocument/2006/relationships/tags" Target="tags/tag65.xml"/><Relationship Id="rId36" Type="http://schemas.openxmlformats.org/officeDocument/2006/relationships/tableStyles" Target="tableStyles.xml"/><Relationship Id="rId35" Type="http://schemas.openxmlformats.org/officeDocument/2006/relationships/viewProps" Target="viewProps.xml"/><Relationship Id="rId34" Type="http://schemas.openxmlformats.org/officeDocument/2006/relationships/presProps" Target="presProps.xml"/><Relationship Id="rId33" Type="http://schemas.openxmlformats.org/officeDocument/2006/relationships/handoutMaster" Target="handoutMasters/handoutMaster1.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9630DBF-D010-4114-9DE3-41E342A27C18}"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4D1D107-4CC9-43CA-8CA8-36E1DF70D5F2}"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pPr>
              <a:defRPr/>
            </a:pPr>
            <a:fld id="{06024D97-E667-405D-B634-E583E2108D71}" type="datetimeFigureOut">
              <a:rPr lang="zh-CN" altLang="en-US"/>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noProof="0"/>
              <a:t>单击此处编辑母版文本样式</a:t>
            </a:r>
            <a:endParaRPr lang="zh-CN" altLang="en-US" noProof="0"/>
          </a:p>
          <a:p>
            <a:pPr lvl="1"/>
            <a:r>
              <a:rPr lang="zh-CN" altLang="en-US" noProof="0"/>
              <a:t>第二级</a:t>
            </a:r>
            <a:endParaRPr lang="zh-CN" altLang="en-US" noProof="0"/>
          </a:p>
          <a:p>
            <a:pPr lvl="2"/>
            <a:r>
              <a:rPr lang="zh-CN" altLang="en-US" noProof="0"/>
              <a:t>第三级</a:t>
            </a:r>
            <a:endParaRPr lang="zh-CN" altLang="en-US" noProof="0"/>
          </a:p>
          <a:p>
            <a:pPr lvl="3"/>
            <a:r>
              <a:rPr lang="zh-CN" altLang="en-US" noProof="0"/>
              <a:t>第四级</a:t>
            </a:r>
            <a:endParaRPr lang="zh-CN" altLang="en-US" noProof="0"/>
          </a:p>
          <a:p>
            <a:pPr lvl="4"/>
            <a:r>
              <a:rPr lang="zh-CN" altLang="en-US" noProof="0"/>
              <a:t>第五级</a:t>
            </a:r>
            <a:endParaRPr lang="zh-CN" altLang="en-US" noProof="0"/>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lstStyle>
            <a:lvl1pPr algn="r">
              <a:defRPr sz="1200"/>
            </a:lvl1pPr>
          </a:lstStyle>
          <a:p>
            <a:fld id="{418F03C3-53C1-4F10-8DAF-D1F318E96C6E}" type="slidenum">
              <a:rPr lang="zh-CN" altLang="en-US"/>
            </a:fld>
            <a:endParaRPr lang="zh-CN"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300" kern="1200">
        <a:solidFill>
          <a:schemeClr val="tx1"/>
        </a:solidFill>
        <a:latin typeface="+mn-lt"/>
        <a:ea typeface="+mn-ea"/>
        <a:cs typeface="+mn-cs"/>
      </a:defRPr>
    </a:lvl1pPr>
    <a:lvl2pPr marL="455930" algn="l" rtl="0" eaLnBrk="0" fontAlgn="base" hangingPunct="0">
      <a:spcBef>
        <a:spcPct val="30000"/>
      </a:spcBef>
      <a:spcAft>
        <a:spcPct val="0"/>
      </a:spcAft>
      <a:defRPr sz="1300" kern="1200">
        <a:solidFill>
          <a:schemeClr val="tx1"/>
        </a:solidFill>
        <a:latin typeface="+mn-lt"/>
        <a:ea typeface="+mn-ea"/>
        <a:cs typeface="+mn-cs"/>
      </a:defRPr>
    </a:lvl2pPr>
    <a:lvl3pPr marL="913130" algn="l" rtl="0" eaLnBrk="0" fontAlgn="base" hangingPunct="0">
      <a:spcBef>
        <a:spcPct val="30000"/>
      </a:spcBef>
      <a:spcAft>
        <a:spcPct val="0"/>
      </a:spcAft>
      <a:defRPr sz="1300" kern="1200">
        <a:solidFill>
          <a:schemeClr val="tx1"/>
        </a:solidFill>
        <a:latin typeface="+mn-lt"/>
        <a:ea typeface="+mn-ea"/>
        <a:cs typeface="+mn-cs"/>
      </a:defRPr>
    </a:lvl3pPr>
    <a:lvl4pPr marL="1370330" algn="l" rtl="0" eaLnBrk="0" fontAlgn="base" hangingPunct="0">
      <a:spcBef>
        <a:spcPct val="30000"/>
      </a:spcBef>
      <a:spcAft>
        <a:spcPct val="0"/>
      </a:spcAft>
      <a:defRPr sz="1300" kern="1200">
        <a:solidFill>
          <a:schemeClr val="tx1"/>
        </a:solidFill>
        <a:latin typeface="+mn-lt"/>
        <a:ea typeface="+mn-ea"/>
        <a:cs typeface="+mn-cs"/>
      </a:defRPr>
    </a:lvl4pPr>
    <a:lvl5pPr marL="1827530" algn="l" rtl="0" eaLnBrk="0" fontAlgn="base" hangingPunct="0">
      <a:spcBef>
        <a:spcPct val="30000"/>
      </a:spcBef>
      <a:spcAft>
        <a:spcPct val="0"/>
      </a:spcAft>
      <a:defRPr sz="1300" kern="1200">
        <a:solidFill>
          <a:schemeClr val="tx1"/>
        </a:solidFill>
        <a:latin typeface="+mn-lt"/>
        <a:ea typeface="+mn-ea"/>
        <a:cs typeface="+mn-cs"/>
      </a:defRPr>
    </a:lvl5pPr>
    <a:lvl6pPr marL="2285365" algn="l" defTabSz="914400" rtl="0" eaLnBrk="1" latinLnBrk="0" hangingPunct="1">
      <a:defRPr sz="1300" kern="1200">
        <a:solidFill>
          <a:schemeClr val="tx1"/>
        </a:solidFill>
        <a:latin typeface="+mn-lt"/>
        <a:ea typeface="+mn-ea"/>
        <a:cs typeface="+mn-cs"/>
      </a:defRPr>
    </a:lvl6pPr>
    <a:lvl7pPr marL="2742565" algn="l" defTabSz="914400" rtl="0" eaLnBrk="1" latinLnBrk="0" hangingPunct="1">
      <a:defRPr sz="1300" kern="1200">
        <a:solidFill>
          <a:schemeClr val="tx1"/>
        </a:solidFill>
        <a:latin typeface="+mn-lt"/>
        <a:ea typeface="+mn-ea"/>
        <a:cs typeface="+mn-cs"/>
      </a:defRPr>
    </a:lvl7pPr>
    <a:lvl8pPr marL="3199765" algn="l" defTabSz="914400" rtl="0" eaLnBrk="1" latinLnBrk="0" hangingPunct="1">
      <a:defRPr sz="1300" kern="1200">
        <a:solidFill>
          <a:schemeClr val="tx1"/>
        </a:solidFill>
        <a:latin typeface="+mn-lt"/>
        <a:ea typeface="+mn-ea"/>
        <a:cs typeface="+mn-cs"/>
      </a:defRPr>
    </a:lvl8pPr>
    <a:lvl9pPr marL="3656965" algn="l" defTabSz="914400" rtl="0" eaLnBrk="1" latinLnBrk="0" hangingPunct="1">
      <a:defRPr sz="13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06BE02D-20C0-F840-AFAC-BEA99C74FDC2}" type="slidenum">
              <a:rPr lang="en-US" smtClean="0"/>
            </a:fld>
            <a:endParaRPr 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06BE02D-20C0-F840-AFAC-BEA99C74FDC2}" type="slidenum">
              <a:rPr lang="en-US" smtClean="0"/>
            </a:fld>
            <a:endParaRPr 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06BE02D-20C0-F840-AFAC-BEA99C74FDC2}" type="slidenum">
              <a:rPr lang="en-US" smtClean="0"/>
            </a:fld>
            <a:endParaRPr 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06BE02D-20C0-F840-AFAC-BEA99C74FDC2}" type="slidenum">
              <a:rPr lang="en-US" smtClean="0"/>
            </a:fld>
            <a:endParaRPr 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06BE02D-20C0-F840-AFAC-BEA99C74FDC2}" type="slidenum">
              <a:rPr lang="en-US" smtClean="0"/>
            </a:fld>
            <a:endParaRPr 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06BE02D-20C0-F840-AFAC-BEA99C74FDC2}" type="slidenum">
              <a:rPr lang="en-US" smtClean="0"/>
            </a:fld>
            <a:endParaRPr 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3EF2083-0386-4B43-BE3F-5071C6BB4FA7}"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06BE02D-20C0-F840-AFAC-BEA99C74FDC2}" type="slidenum">
              <a:rPr lang="en-US" smtClean="0"/>
            </a:fld>
            <a:endParaRPr 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06BE02D-20C0-F840-AFAC-BEA99C74FDC2}" type="slidenum">
              <a:rPr lang="en-US" smtClean="0"/>
            </a:fld>
            <a:endParaRPr 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06BE02D-20C0-F840-AFAC-BEA99C74FDC2}" type="slidenum">
              <a:rPr lang="en-US" smtClean="0"/>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927DC7C-EA85-41EA-BE8E-3BC04B9579CE}"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06BE02D-20C0-F840-AFAC-BEA99C74FDC2}" type="slidenum">
              <a:rPr lang="en-US" smtClean="0"/>
            </a:fld>
            <a:endParaRPr 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06BE02D-20C0-F840-AFAC-BEA99C74FDC2}" type="slidenum">
              <a:rPr lang="en-US" smtClean="0"/>
            </a:fld>
            <a:endParaRPr lang="en-US"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3EF2083-0386-4B43-BE3F-5071C6BB4FA7}"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06BE02D-20C0-F840-AFAC-BEA99C74FDC2}" type="slidenum">
              <a:rPr lang="en-US" smtClean="0"/>
            </a:fld>
            <a:endParaRPr lang="en-US"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06BE02D-20C0-F840-AFAC-BEA99C74FDC2}" type="slidenum">
              <a:rPr lang="en-US" smtClean="0"/>
            </a:fld>
            <a:endParaRPr lang="en-US"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06BE02D-20C0-F840-AFAC-BEA99C74FDC2}" type="slidenum">
              <a:rPr lang="en-US" smtClean="0"/>
            </a:fld>
            <a:endParaRPr lang="en-US"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06BE02D-20C0-F840-AFAC-BEA99C74FDC2}" type="slidenum">
              <a:rPr lang="en-US" smtClean="0"/>
            </a:fld>
            <a:endParaRPr lang="en-US"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06BE02D-20C0-F840-AFAC-BEA99C74FDC2}" type="slidenum">
              <a:rPr lang="en-US" smtClean="0"/>
            </a:fld>
            <a:endParaRPr lang="en-US"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b="1" dirty="0"/>
          </a:p>
        </p:txBody>
      </p:sp>
      <p:sp>
        <p:nvSpPr>
          <p:cNvPr id="4" name="灯片编号占位符 3"/>
          <p:cNvSpPr>
            <a:spLocks noGrp="1"/>
          </p:cNvSpPr>
          <p:nvPr>
            <p:ph type="sldNum" sz="quarter" idx="10"/>
          </p:nvPr>
        </p:nvSpPr>
        <p:spPr/>
        <p:txBody>
          <a:bodyPr/>
          <a:lstStyle/>
          <a:p>
            <a:fld id="{418F03C3-53C1-4F10-8DAF-D1F318E96C6E}"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3EF2083-0386-4B43-BE3F-5071C6BB4FA7}"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06BE02D-20C0-F840-AFAC-BEA99C74FDC2}" type="slidenum">
              <a:rPr lang="en-US" smtClean="0"/>
            </a:fld>
            <a:endParaRPr 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06BE02D-20C0-F840-AFAC-BEA99C74FDC2}" type="slidenum">
              <a:rPr lang="en-US" smtClean="0"/>
            </a:fld>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06BE02D-20C0-F840-AFAC-BEA99C74FDC2}" type="slidenum">
              <a:rPr lang="en-US" smtClean="0"/>
            </a:fld>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06BE02D-20C0-F840-AFAC-BEA99C74FDC2}" type="slidenum">
              <a:rPr lang="en-US" smtClean="0"/>
            </a:fld>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3EF2083-0386-4B43-BE3F-5071C6BB4FA7}"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06BE02D-20C0-F840-AFAC-BEA99C74FDC2}" type="slidenum">
              <a:rPr lang="en-US" smtClean="0"/>
            </a:fld>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www.1ppt.com/moban/"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2BF82D2-7A68-459D-A996-9BDDA2518FA4}"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3E01EE5D-26FB-46D5-A381-ECFB35BF1D3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42938" y="289641"/>
            <a:ext cx="11572875" cy="1205442"/>
          </a:xfrm>
          <a:prstGeom prst="rect">
            <a:avLst/>
          </a:prstGeom>
        </p:spPr>
        <p:txBody>
          <a:bodyPr lIns="114803" tIns="57401" rIns="114803" bIns="57401"/>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42938" y="1687619"/>
            <a:ext cx="11572875" cy="4773215"/>
          </a:xfrm>
          <a:prstGeom prst="rect">
            <a:avLst/>
          </a:prstGeom>
        </p:spPr>
        <p:txBody>
          <a:bodyPr vert="eaVert" lIns="114803" tIns="57401" rIns="114803" bIns="57401"/>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a:xfrm>
            <a:off x="642938" y="6703595"/>
            <a:ext cx="3000375" cy="385072"/>
          </a:xfrm>
          <a:prstGeom prst="rect">
            <a:avLst/>
          </a:prstGeom>
        </p:spPr>
        <p:txBody>
          <a:bodyPr lIns="114803" tIns="57401" rIns="114803" bIns="57401"/>
          <a:lstStyle/>
          <a:p>
            <a:pPr defTabSz="1148080" fontAlgn="auto">
              <a:spcBef>
                <a:spcPts val="0"/>
              </a:spcBef>
              <a:spcAft>
                <a:spcPts val="0"/>
              </a:spcAft>
            </a:pPr>
            <a:fld id="{2E3AAC11-D570-4EA9-AFC0-30FB72BA45EB}" type="datetimeFigureOut">
              <a:rPr lang="zh-CN" altLang="en-US" sz="2300" smtClean="0">
                <a:solidFill>
                  <a:prstClr val="black"/>
                </a:solidFill>
                <a:latin typeface="Calibri" panose="020F0502020204030204"/>
                <a:ea typeface="宋体" panose="02010600030101010101" pitchFamily="2" charset="-122"/>
              </a:rPr>
            </a:fld>
            <a:endParaRPr lang="zh-CN" altLang="en-US" sz="2300">
              <a:solidFill>
                <a:prstClr val="black"/>
              </a:solidFill>
              <a:latin typeface="Calibri" panose="020F0502020204030204"/>
              <a:ea typeface="宋体" panose="02010600030101010101" pitchFamily="2" charset="-122"/>
            </a:endParaRPr>
          </a:p>
        </p:txBody>
      </p:sp>
      <p:sp>
        <p:nvSpPr>
          <p:cNvPr id="5" name="页脚占位符 4"/>
          <p:cNvSpPr>
            <a:spLocks noGrp="1"/>
          </p:cNvSpPr>
          <p:nvPr>
            <p:ph type="ftr" sz="quarter" idx="11"/>
          </p:nvPr>
        </p:nvSpPr>
        <p:spPr>
          <a:xfrm>
            <a:off x="4393406" y="6703595"/>
            <a:ext cx="4071938" cy="385072"/>
          </a:xfrm>
          <a:prstGeom prst="rect">
            <a:avLst/>
          </a:prstGeom>
        </p:spPr>
        <p:txBody>
          <a:bodyPr lIns="114803" tIns="57401" rIns="114803" bIns="57401"/>
          <a:lstStyle/>
          <a:p>
            <a:pPr defTabSz="1148080" fontAlgn="auto">
              <a:spcBef>
                <a:spcPts val="0"/>
              </a:spcBef>
              <a:spcAft>
                <a:spcPts val="0"/>
              </a:spcAft>
            </a:pPr>
            <a:endParaRPr lang="zh-CN" altLang="en-US" sz="2300">
              <a:solidFill>
                <a:prstClr val="black"/>
              </a:solidFill>
              <a:latin typeface="Calibri" panose="020F0502020204030204"/>
              <a:ea typeface="宋体" panose="02010600030101010101" pitchFamily="2" charset="-122"/>
            </a:endParaRPr>
          </a:p>
        </p:txBody>
      </p:sp>
      <p:sp>
        <p:nvSpPr>
          <p:cNvPr id="6" name="灯片编号占位符 5"/>
          <p:cNvSpPr>
            <a:spLocks noGrp="1"/>
          </p:cNvSpPr>
          <p:nvPr>
            <p:ph type="sldNum" sz="quarter" idx="12"/>
          </p:nvPr>
        </p:nvSpPr>
        <p:spPr>
          <a:xfrm>
            <a:off x="9215438" y="6703595"/>
            <a:ext cx="3000375" cy="385072"/>
          </a:xfrm>
          <a:prstGeom prst="rect">
            <a:avLst/>
          </a:prstGeom>
        </p:spPr>
        <p:txBody>
          <a:bodyPr lIns="114803" tIns="57401" rIns="114803" bIns="57401"/>
          <a:lstStyle/>
          <a:p>
            <a:pPr defTabSz="1148080" fontAlgn="auto">
              <a:spcBef>
                <a:spcPts val="0"/>
              </a:spcBef>
              <a:spcAft>
                <a:spcPts val="0"/>
              </a:spcAft>
            </a:pPr>
            <a:fld id="{55ECCFAA-F4FB-487C-9F1E-C8836D0C3DC9}" type="slidenum">
              <a:rPr lang="zh-CN" altLang="en-US" sz="2300" smtClean="0">
                <a:solidFill>
                  <a:prstClr val="black"/>
                </a:solidFill>
                <a:latin typeface="Calibri" panose="020F0502020204030204"/>
                <a:ea typeface="宋体" panose="02010600030101010101" pitchFamily="2" charset="-122"/>
              </a:rPr>
            </a:fld>
            <a:endParaRPr lang="zh-CN" altLang="en-US" sz="2300">
              <a:solidFill>
                <a:prstClr val="black"/>
              </a:solidFill>
              <a:latin typeface="Calibri" panose="020F0502020204030204"/>
              <a:ea typeface="宋体" panose="02010600030101010101" pitchFamily="2" charset="-122"/>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9322594" y="289642"/>
            <a:ext cx="2893219" cy="6171192"/>
          </a:xfrm>
          <a:prstGeom prst="rect">
            <a:avLst/>
          </a:prstGeom>
        </p:spPr>
        <p:txBody>
          <a:bodyPr vert="eaVert" lIns="114803" tIns="57401" rIns="114803" bIns="57401"/>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42937" y="289642"/>
            <a:ext cx="8465344" cy="6171192"/>
          </a:xfrm>
          <a:prstGeom prst="rect">
            <a:avLst/>
          </a:prstGeom>
        </p:spPr>
        <p:txBody>
          <a:bodyPr vert="eaVert" lIns="114803" tIns="57401" rIns="114803" bIns="57401"/>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a:xfrm>
            <a:off x="642938" y="6703595"/>
            <a:ext cx="3000375" cy="385072"/>
          </a:xfrm>
          <a:prstGeom prst="rect">
            <a:avLst/>
          </a:prstGeom>
        </p:spPr>
        <p:txBody>
          <a:bodyPr lIns="114803" tIns="57401" rIns="114803" bIns="57401"/>
          <a:lstStyle/>
          <a:p>
            <a:pPr defTabSz="1148080" fontAlgn="auto">
              <a:spcBef>
                <a:spcPts val="0"/>
              </a:spcBef>
              <a:spcAft>
                <a:spcPts val="0"/>
              </a:spcAft>
            </a:pPr>
            <a:fld id="{2E3AAC11-D570-4EA9-AFC0-30FB72BA45EB}" type="datetimeFigureOut">
              <a:rPr lang="zh-CN" altLang="en-US" sz="2300" smtClean="0">
                <a:solidFill>
                  <a:prstClr val="black"/>
                </a:solidFill>
                <a:latin typeface="Calibri" panose="020F0502020204030204"/>
                <a:ea typeface="宋体" panose="02010600030101010101" pitchFamily="2" charset="-122"/>
              </a:rPr>
            </a:fld>
            <a:endParaRPr lang="zh-CN" altLang="en-US" sz="2300">
              <a:solidFill>
                <a:prstClr val="black"/>
              </a:solidFill>
              <a:latin typeface="Calibri" panose="020F0502020204030204"/>
              <a:ea typeface="宋体" panose="02010600030101010101" pitchFamily="2" charset="-122"/>
            </a:endParaRPr>
          </a:p>
        </p:txBody>
      </p:sp>
      <p:sp>
        <p:nvSpPr>
          <p:cNvPr id="5" name="页脚占位符 4"/>
          <p:cNvSpPr>
            <a:spLocks noGrp="1"/>
          </p:cNvSpPr>
          <p:nvPr>
            <p:ph type="ftr" sz="quarter" idx="11"/>
          </p:nvPr>
        </p:nvSpPr>
        <p:spPr>
          <a:xfrm>
            <a:off x="4393406" y="6703595"/>
            <a:ext cx="4071938" cy="385072"/>
          </a:xfrm>
          <a:prstGeom prst="rect">
            <a:avLst/>
          </a:prstGeom>
        </p:spPr>
        <p:txBody>
          <a:bodyPr lIns="114803" tIns="57401" rIns="114803" bIns="57401"/>
          <a:lstStyle/>
          <a:p>
            <a:pPr defTabSz="1148080" fontAlgn="auto">
              <a:spcBef>
                <a:spcPts val="0"/>
              </a:spcBef>
              <a:spcAft>
                <a:spcPts val="0"/>
              </a:spcAft>
            </a:pPr>
            <a:endParaRPr lang="zh-CN" altLang="en-US" sz="2300">
              <a:solidFill>
                <a:prstClr val="black"/>
              </a:solidFill>
              <a:latin typeface="Calibri" panose="020F0502020204030204"/>
              <a:ea typeface="宋体" panose="02010600030101010101" pitchFamily="2" charset="-122"/>
            </a:endParaRPr>
          </a:p>
        </p:txBody>
      </p:sp>
      <p:sp>
        <p:nvSpPr>
          <p:cNvPr id="6" name="灯片编号占位符 5"/>
          <p:cNvSpPr>
            <a:spLocks noGrp="1"/>
          </p:cNvSpPr>
          <p:nvPr>
            <p:ph type="sldNum" sz="quarter" idx="12"/>
          </p:nvPr>
        </p:nvSpPr>
        <p:spPr>
          <a:xfrm>
            <a:off x="9215438" y="6703595"/>
            <a:ext cx="3000375" cy="385072"/>
          </a:xfrm>
          <a:prstGeom prst="rect">
            <a:avLst/>
          </a:prstGeom>
        </p:spPr>
        <p:txBody>
          <a:bodyPr lIns="114803" tIns="57401" rIns="114803" bIns="57401"/>
          <a:lstStyle/>
          <a:p>
            <a:pPr defTabSz="1148080" fontAlgn="auto">
              <a:spcBef>
                <a:spcPts val="0"/>
              </a:spcBef>
              <a:spcAft>
                <a:spcPts val="0"/>
              </a:spcAft>
            </a:pPr>
            <a:fld id="{55ECCFAA-F4FB-487C-9F1E-C8836D0C3DC9}" type="slidenum">
              <a:rPr lang="zh-CN" altLang="en-US" sz="2300" smtClean="0">
                <a:solidFill>
                  <a:prstClr val="black"/>
                </a:solidFill>
                <a:latin typeface="Calibri" panose="020F0502020204030204"/>
                <a:ea typeface="宋体" panose="02010600030101010101" pitchFamily="2" charset="-122"/>
              </a:rPr>
            </a:fld>
            <a:endParaRPr lang="zh-CN" altLang="en-US" sz="2300">
              <a:solidFill>
                <a:prstClr val="black"/>
              </a:solidFill>
              <a:latin typeface="Calibri" panose="020F0502020204030204"/>
              <a:ea typeface="宋体" panose="02010600030101010101" pitchFamily="2" charset="-122"/>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4_空白">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Vertical Title and Text">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464594" y="508964"/>
            <a:ext cx="7929563" cy="497116"/>
          </a:xfrm>
          <a:prstGeom prst="rect">
            <a:avLst/>
          </a:prstGeom>
        </p:spPr>
        <p:txBody>
          <a:bodyPr wrap="none" lIns="0" tIns="0" rIns="0" bIns="0" anchor="ctr">
            <a:noAutofit/>
          </a:bodyPr>
          <a:lstStyle>
            <a:lvl1pPr algn="ctr">
              <a:defRPr sz="3375" b="1" baseline="0">
                <a:solidFill>
                  <a:schemeClr val="tx1">
                    <a:lumMod val="50000"/>
                    <a:lumOff val="50000"/>
                  </a:schemeClr>
                </a:solidFill>
              </a:defRPr>
            </a:lvl1pPr>
          </a:lstStyle>
          <a:p>
            <a:r>
              <a:rPr lang="en-US" dirty="0"/>
              <a:t>Click To Edit Master Title Style</a:t>
            </a:r>
            <a:endParaRPr lang="en-US" dirty="0"/>
          </a:p>
        </p:txBody>
      </p:sp>
      <p:sp>
        <p:nvSpPr>
          <p:cNvPr id="10" name="Text Placeholder 3"/>
          <p:cNvSpPr>
            <a:spLocks noGrp="1"/>
          </p:cNvSpPr>
          <p:nvPr>
            <p:ph type="body" sz="half" idx="2" hasCustomPrompt="1"/>
          </p:nvPr>
        </p:nvSpPr>
        <p:spPr>
          <a:xfrm>
            <a:off x="3536156" y="1003924"/>
            <a:ext cx="5786438" cy="282284"/>
          </a:xfrm>
          <a:prstGeom prst="rect">
            <a:avLst/>
          </a:prstGeom>
        </p:spPr>
        <p:txBody>
          <a:bodyPr wrap="none" lIns="0" tIns="0" rIns="0" bIns="0" anchor="ctr">
            <a:noAutofit/>
          </a:bodyPr>
          <a:lstStyle>
            <a:lvl1pPr marL="0" indent="0" algn="ctr">
              <a:buNone/>
              <a:defRPr sz="1685" b="1" baseline="0">
                <a:solidFill>
                  <a:schemeClr val="bg1">
                    <a:lumMod val="75000"/>
                  </a:schemeClr>
                </a:solidFill>
              </a:defRPr>
            </a:lvl1pPr>
            <a:lvl2pPr marL="642620" indent="0">
              <a:buNone/>
              <a:defRPr sz="1685"/>
            </a:lvl2pPr>
            <a:lvl3pPr marL="1285875" indent="0">
              <a:buNone/>
              <a:defRPr sz="1405"/>
            </a:lvl3pPr>
            <a:lvl4pPr marL="1928495" indent="0">
              <a:buNone/>
              <a:defRPr sz="1265"/>
            </a:lvl4pPr>
            <a:lvl5pPr marL="2571750" indent="0">
              <a:buNone/>
              <a:defRPr sz="1265"/>
            </a:lvl5pPr>
            <a:lvl6pPr marL="3214370" indent="0">
              <a:buNone/>
              <a:defRPr sz="1265"/>
            </a:lvl6pPr>
            <a:lvl7pPr marL="3857625" indent="0">
              <a:buNone/>
              <a:defRPr sz="1265"/>
            </a:lvl7pPr>
            <a:lvl8pPr marL="4500245" indent="0">
              <a:buNone/>
              <a:defRPr sz="1265"/>
            </a:lvl8pPr>
            <a:lvl9pPr marL="5143500" indent="0">
              <a:buNone/>
              <a:defRPr sz="1265"/>
            </a:lvl9pPr>
          </a:lstStyle>
          <a:p>
            <a:pPr lvl="0"/>
            <a:r>
              <a:rPr lang="en-US" dirty="0"/>
              <a:t>Subtext Goes Here</a:t>
            </a:r>
            <a:endParaRPr lang="en-US" dirty="0"/>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0">
                                            <p:txEl>
                                              <p:pRg st="0" end="0"/>
                                            </p:txEl>
                                          </p:spTgt>
                                        </p:tgtEl>
                                        <p:attrNameLst>
                                          <p:attrName>style.visibility</p:attrName>
                                        </p:attrNameLst>
                                      </p:cBhvr>
                                      <p:to>
                                        <p:strVal val="visible"/>
                                      </p:to>
                                    </p:set>
                                    <p:animEffect transition="in" filter="fade">
                                      <p:cBhvr>
                                        <p:cTn id="11"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build="p">
        <p:tmplLst>
          <p:tmpl lvl="1">
            <p:tnLst>
              <p:par>
                <p:cTn presetID="10" presetClass="entr" presetSubtype="0" fill="hold" nodeType="after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32BF82D2-7A68-459D-A996-9BDDA2518FA4}"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3E01EE5D-26FB-46D5-A381-ECFB35BF1D3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32BF82D2-7A68-459D-A996-9BDDA2518FA4}"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3E01EE5D-26FB-46D5-A381-ECFB35BF1D3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32BF82D2-7A68-459D-A996-9BDDA2518FA4}"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3E01EE5D-26FB-46D5-A381-ECFB35BF1D3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32BF82D2-7A68-459D-A996-9BDDA2518FA4}"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3E01EE5D-26FB-46D5-A381-ECFB35BF1D3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32BF82D2-7A68-459D-A996-9BDDA2518FA4}"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3E01EE5D-26FB-46D5-A381-ECFB35BF1D34}" type="slidenum">
              <a:rPr lang="zh-CN" altLang="en-US" smtClean="0"/>
            </a:fld>
            <a:endParaRPr lang="zh-CN" altLang="en-US"/>
          </a:p>
        </p:txBody>
      </p:sp>
      <p:sp>
        <p:nvSpPr>
          <p:cNvPr id="7" name="TextBox 6"/>
          <p:cNvSpPr txBox="1"/>
          <p:nvPr userDrawn="1"/>
        </p:nvSpPr>
        <p:spPr>
          <a:xfrm>
            <a:off x="1172791" y="7114220"/>
            <a:ext cx="1800200" cy="118430"/>
          </a:xfrm>
          <a:prstGeom prst="rect">
            <a:avLst/>
          </a:prstGeom>
          <a:noFill/>
        </p:spPr>
        <p:txBody>
          <a:bodyPr wrap="square" rtlCol="0">
            <a:spAutoFit/>
          </a:bodyPr>
          <a:lstStyle/>
          <a:p>
            <a:pPr fontAlgn="auto">
              <a:lnSpc>
                <a:spcPct val="200000"/>
              </a:lnSpc>
              <a:spcBef>
                <a:spcPts val="0"/>
              </a:spcBef>
              <a:spcAft>
                <a:spcPts val="0"/>
              </a:spcAft>
            </a:pPr>
            <a:r>
              <a:rPr lang="en-US" altLang="zh-CN" sz="100" dirty="0" smtClean="0">
                <a:solidFill>
                  <a:prstClr val="black"/>
                </a:solidFill>
                <a:latin typeface="微软雅黑" panose="020B0503020204020204" pitchFamily="34" charset="-122"/>
                <a:ea typeface="微软雅黑" panose="020B0503020204020204" pitchFamily="34" charset="-122"/>
                <a:hlinkClick r:id="rId2"/>
              </a:rPr>
              <a:t>PPT</a:t>
            </a:r>
            <a:r>
              <a:rPr lang="zh-CN" altLang="en-US" sz="100" dirty="0" smtClean="0">
                <a:solidFill>
                  <a:prstClr val="black"/>
                </a:solidFill>
                <a:latin typeface="微软雅黑" panose="020B0503020204020204" pitchFamily="34" charset="-122"/>
                <a:ea typeface="微软雅黑" panose="020B0503020204020204" pitchFamily="34" charset="-122"/>
                <a:hlinkClick r:id="rId2"/>
              </a:rPr>
              <a:t>模板</a:t>
            </a:r>
            <a:r>
              <a:rPr lang="zh-CN" altLang="en-US" sz="100" dirty="0" smtClean="0">
                <a:solidFill>
                  <a:prstClr val="black"/>
                </a:solidFill>
                <a:latin typeface="微软雅黑" panose="020B0503020204020204" pitchFamily="34" charset="-122"/>
                <a:ea typeface="微软雅黑" panose="020B0503020204020204" pitchFamily="34" charset="-122"/>
              </a:rPr>
              <a:t> </a:t>
            </a:r>
            <a:r>
              <a:rPr lang="en-US" altLang="zh-CN" sz="100" dirty="0">
                <a:solidFill>
                  <a:prstClr val="black"/>
                </a:solidFill>
                <a:latin typeface="微软雅黑" panose="020B0503020204020204" pitchFamily="34" charset="-122"/>
                <a:ea typeface="微软雅黑" panose="020B0503020204020204" pitchFamily="34" charset="-122"/>
              </a:rPr>
              <a:t>http://www.1ppt.com/moban/</a:t>
            </a:r>
            <a:r>
              <a:rPr lang="zh-CN" altLang="en-US" sz="100" dirty="0" smtClean="0">
                <a:solidFill>
                  <a:prstClr val="black"/>
                </a:solidFill>
                <a:latin typeface="微软雅黑" panose="020B0503020204020204" pitchFamily="34" charset="-122"/>
                <a:ea typeface="微软雅黑" panose="020B0503020204020204" pitchFamily="34" charset="-122"/>
              </a:rPr>
              <a:t> </a:t>
            </a:r>
            <a:endParaRPr lang="en-US" altLang="zh-CN" sz="100" dirty="0" smtClean="0">
              <a:solidFill>
                <a:prstClr val="black"/>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5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32BF82D2-7A68-459D-A996-9BDDA2518FA4}"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3E01EE5D-26FB-46D5-A381-ECFB35BF1D3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0"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4" Type="http://schemas.openxmlformats.org/officeDocument/2006/relationships/theme" Target="../theme/theme2.xml"/><Relationship Id="rId3" Type="http://schemas.openxmlformats.org/officeDocument/2006/relationships/slideLayout" Target="../slideLayouts/slideLayout12.xml"/><Relationship Id="rId2" Type="http://schemas.openxmlformats.org/officeDocument/2006/relationships/slideLayout" Target="../slideLayouts/slideLayout11.xml"/><Relationship Id="rId1"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84238" y="385763"/>
            <a:ext cx="11090275" cy="1397000"/>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84238" y="1925638"/>
            <a:ext cx="11090275" cy="4589462"/>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84238" y="6704013"/>
            <a:ext cx="2892425" cy="384175"/>
          </a:xfrm>
          <a:prstGeom prst="rect">
            <a:avLst/>
          </a:prstGeom>
        </p:spPr>
        <p:txBody>
          <a:bodyPr vert="horz" lIns="91440" tIns="45720" rIns="91440" bIns="45720" rtlCol="0" anchor="ctr"/>
          <a:lstStyle>
            <a:lvl1pPr algn="l">
              <a:defRPr sz="1200">
                <a:solidFill>
                  <a:schemeClr val="tx1">
                    <a:tint val="75000"/>
                  </a:schemeClr>
                </a:solidFill>
              </a:defRPr>
            </a:lvl1pPr>
          </a:lstStyle>
          <a:p>
            <a:fld id="{32BF82D2-7A68-459D-A996-9BDDA2518FA4}" type="datetimeFigureOut">
              <a:rPr lang="zh-CN" altLang="en-US" smtClean="0"/>
            </a:fld>
            <a:endParaRPr lang="zh-CN" altLang="en-US"/>
          </a:p>
        </p:txBody>
      </p:sp>
      <p:sp>
        <p:nvSpPr>
          <p:cNvPr id="5" name="页脚占位符 4"/>
          <p:cNvSpPr>
            <a:spLocks noGrp="1"/>
          </p:cNvSpPr>
          <p:nvPr>
            <p:ph type="ftr" sz="quarter" idx="3"/>
          </p:nvPr>
        </p:nvSpPr>
        <p:spPr>
          <a:xfrm>
            <a:off x="4259263" y="6704013"/>
            <a:ext cx="4340225" cy="38417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9082088" y="6704013"/>
            <a:ext cx="2892425" cy="384175"/>
          </a:xfrm>
          <a:prstGeom prst="rect">
            <a:avLst/>
          </a:prstGeom>
        </p:spPr>
        <p:txBody>
          <a:bodyPr vert="horz" lIns="91440" tIns="45720" rIns="91440" bIns="45720" rtlCol="0" anchor="ctr"/>
          <a:lstStyle>
            <a:lvl1pPr algn="r">
              <a:defRPr sz="1200">
                <a:solidFill>
                  <a:schemeClr val="tx1">
                    <a:tint val="75000"/>
                  </a:schemeClr>
                </a:solidFill>
              </a:defRPr>
            </a:lvl1pPr>
          </a:lstStyle>
          <a:p>
            <a:fld id="{3E01EE5D-26FB-46D5-A381-ECFB35BF1D34}"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59" r:id="rId1"/>
    <p:sldLayoutId id="2147483660" r:id="rId2"/>
    <p:sldLayoutId id="2147483661" r:id="rId3"/>
  </p:sldLayoutIdLst>
  <p:txStyles>
    <p:titleStyle>
      <a:lvl1pPr algn="ctr" defTabSz="1148080" rtl="0" eaLnBrk="1" latinLnBrk="0" hangingPunct="1">
        <a:spcBef>
          <a:spcPct val="0"/>
        </a:spcBef>
        <a:buNone/>
        <a:defRPr sz="5500" kern="1200">
          <a:solidFill>
            <a:schemeClr val="tx1"/>
          </a:solidFill>
          <a:latin typeface="+mj-lt"/>
          <a:ea typeface="+mj-ea"/>
          <a:cs typeface="+mj-cs"/>
        </a:defRPr>
      </a:lvl1pPr>
    </p:titleStyle>
    <p:bodyStyle>
      <a:lvl1pPr marL="430530" indent="-430530" algn="l" defTabSz="1148080" rtl="0" eaLnBrk="1" latinLnBrk="0" hangingPunct="1">
        <a:spcBef>
          <a:spcPct val="20000"/>
        </a:spcBef>
        <a:buFont typeface="Arial" panose="020B0604020202020204" pitchFamily="34" charset="0"/>
        <a:buChar char="•"/>
        <a:defRPr sz="4000" kern="1200">
          <a:solidFill>
            <a:schemeClr val="tx1"/>
          </a:solidFill>
          <a:latin typeface="+mn-lt"/>
          <a:ea typeface="+mn-ea"/>
          <a:cs typeface="+mn-cs"/>
        </a:defRPr>
      </a:lvl1pPr>
      <a:lvl2pPr marL="932815" indent="-358775" algn="l" defTabSz="1148080" rtl="0" eaLnBrk="1" latinLnBrk="0" hangingPunct="1">
        <a:spcBef>
          <a:spcPct val="20000"/>
        </a:spcBef>
        <a:buFont typeface="Arial" panose="020B0604020202020204" pitchFamily="34" charset="0"/>
        <a:buChar char="–"/>
        <a:defRPr sz="3500" kern="1200">
          <a:solidFill>
            <a:schemeClr val="tx1"/>
          </a:solidFill>
          <a:latin typeface="+mn-lt"/>
          <a:ea typeface="+mn-ea"/>
          <a:cs typeface="+mn-cs"/>
        </a:defRPr>
      </a:lvl2pPr>
      <a:lvl3pPr marL="1435100" indent="-287020" algn="l" defTabSz="1148080" rtl="0" eaLnBrk="1" latinLnBrk="0" hangingPunct="1">
        <a:spcBef>
          <a:spcPct val="20000"/>
        </a:spcBef>
        <a:buFont typeface="Arial" panose="020B0604020202020204" pitchFamily="34" charset="0"/>
        <a:buChar char="•"/>
        <a:defRPr sz="3000" kern="1200">
          <a:solidFill>
            <a:schemeClr val="tx1"/>
          </a:solidFill>
          <a:latin typeface="+mn-lt"/>
          <a:ea typeface="+mn-ea"/>
          <a:cs typeface="+mn-cs"/>
        </a:defRPr>
      </a:lvl3pPr>
      <a:lvl4pPr marL="2009140" indent="-287020" algn="l" defTabSz="1148080" rtl="0" eaLnBrk="1" latinLnBrk="0" hangingPunct="1">
        <a:spcBef>
          <a:spcPct val="20000"/>
        </a:spcBef>
        <a:buFont typeface="Arial" panose="020B0604020202020204" pitchFamily="34" charset="0"/>
        <a:buChar char="–"/>
        <a:defRPr sz="2500" kern="1200">
          <a:solidFill>
            <a:schemeClr val="tx1"/>
          </a:solidFill>
          <a:latin typeface="+mn-lt"/>
          <a:ea typeface="+mn-ea"/>
          <a:cs typeface="+mn-cs"/>
        </a:defRPr>
      </a:lvl4pPr>
      <a:lvl5pPr marL="2583180" indent="-287020" algn="l" defTabSz="1148080" rtl="0" eaLnBrk="1" latinLnBrk="0" hangingPunct="1">
        <a:spcBef>
          <a:spcPct val="20000"/>
        </a:spcBef>
        <a:buFont typeface="Arial" panose="020B0604020202020204" pitchFamily="34" charset="0"/>
        <a:buChar char="»"/>
        <a:defRPr sz="2500" kern="1200">
          <a:solidFill>
            <a:schemeClr val="tx1"/>
          </a:solidFill>
          <a:latin typeface="+mn-lt"/>
          <a:ea typeface="+mn-ea"/>
          <a:cs typeface="+mn-cs"/>
        </a:defRPr>
      </a:lvl5pPr>
      <a:lvl6pPr marL="3157220" indent="-287020" algn="l" defTabSz="1148080" rtl="0" eaLnBrk="1" latinLnBrk="0" hangingPunct="1">
        <a:spcBef>
          <a:spcPct val="20000"/>
        </a:spcBef>
        <a:buFont typeface="Arial" panose="020B0604020202020204" pitchFamily="34" charset="0"/>
        <a:buChar char="•"/>
        <a:defRPr sz="2500" kern="1200">
          <a:solidFill>
            <a:schemeClr val="tx1"/>
          </a:solidFill>
          <a:latin typeface="+mn-lt"/>
          <a:ea typeface="+mn-ea"/>
          <a:cs typeface="+mn-cs"/>
        </a:defRPr>
      </a:lvl6pPr>
      <a:lvl7pPr marL="3731260" indent="-287020" algn="l" defTabSz="1148080" rtl="0" eaLnBrk="1" latinLnBrk="0" hangingPunct="1">
        <a:spcBef>
          <a:spcPct val="20000"/>
        </a:spcBef>
        <a:buFont typeface="Arial" panose="020B0604020202020204" pitchFamily="34" charset="0"/>
        <a:buChar char="•"/>
        <a:defRPr sz="2500" kern="1200">
          <a:solidFill>
            <a:schemeClr val="tx1"/>
          </a:solidFill>
          <a:latin typeface="+mn-lt"/>
          <a:ea typeface="+mn-ea"/>
          <a:cs typeface="+mn-cs"/>
        </a:defRPr>
      </a:lvl7pPr>
      <a:lvl8pPr marL="4305300" indent="-287020" algn="l" defTabSz="1148080" rtl="0" eaLnBrk="1" latinLnBrk="0" hangingPunct="1">
        <a:spcBef>
          <a:spcPct val="20000"/>
        </a:spcBef>
        <a:buFont typeface="Arial" panose="020B0604020202020204" pitchFamily="34" charset="0"/>
        <a:buChar char="•"/>
        <a:defRPr sz="2500" kern="1200">
          <a:solidFill>
            <a:schemeClr val="tx1"/>
          </a:solidFill>
          <a:latin typeface="+mn-lt"/>
          <a:ea typeface="+mn-ea"/>
          <a:cs typeface="+mn-cs"/>
        </a:defRPr>
      </a:lvl8pPr>
      <a:lvl9pPr marL="4879340" indent="-287020" algn="l" defTabSz="1148080" rtl="0" eaLnBrk="1" latinLnBrk="0" hangingPunct="1">
        <a:spcBef>
          <a:spcPct val="20000"/>
        </a:spcBef>
        <a:buFont typeface="Arial" panose="020B0604020202020204" pitchFamily="34" charset="0"/>
        <a:buChar char="•"/>
        <a:defRPr sz="2500" kern="1200">
          <a:solidFill>
            <a:schemeClr val="tx1"/>
          </a:solidFill>
          <a:latin typeface="+mn-lt"/>
          <a:ea typeface="+mn-ea"/>
          <a:cs typeface="+mn-cs"/>
        </a:defRPr>
      </a:lvl9pPr>
    </p:bodyStyle>
    <p:otherStyle>
      <a:defPPr>
        <a:defRPr lang="zh-CN"/>
      </a:defPPr>
      <a:lvl1pPr marL="0" algn="l" defTabSz="1148080" rtl="0" eaLnBrk="1" latinLnBrk="0" hangingPunct="1">
        <a:defRPr sz="2300" kern="1200">
          <a:solidFill>
            <a:schemeClr val="tx1"/>
          </a:solidFill>
          <a:latin typeface="+mn-lt"/>
          <a:ea typeface="+mn-ea"/>
          <a:cs typeface="+mn-cs"/>
        </a:defRPr>
      </a:lvl1pPr>
      <a:lvl2pPr marL="574040" algn="l" defTabSz="1148080" rtl="0" eaLnBrk="1" latinLnBrk="0" hangingPunct="1">
        <a:defRPr sz="2300" kern="1200">
          <a:solidFill>
            <a:schemeClr val="tx1"/>
          </a:solidFill>
          <a:latin typeface="+mn-lt"/>
          <a:ea typeface="+mn-ea"/>
          <a:cs typeface="+mn-cs"/>
        </a:defRPr>
      </a:lvl2pPr>
      <a:lvl3pPr marL="1148080" algn="l" defTabSz="1148080" rtl="0" eaLnBrk="1" latinLnBrk="0" hangingPunct="1">
        <a:defRPr sz="2300" kern="1200">
          <a:solidFill>
            <a:schemeClr val="tx1"/>
          </a:solidFill>
          <a:latin typeface="+mn-lt"/>
          <a:ea typeface="+mn-ea"/>
          <a:cs typeface="+mn-cs"/>
        </a:defRPr>
      </a:lvl3pPr>
      <a:lvl4pPr marL="1722120" algn="l" defTabSz="1148080" rtl="0" eaLnBrk="1" latinLnBrk="0" hangingPunct="1">
        <a:defRPr sz="2300" kern="1200">
          <a:solidFill>
            <a:schemeClr val="tx1"/>
          </a:solidFill>
          <a:latin typeface="+mn-lt"/>
          <a:ea typeface="+mn-ea"/>
          <a:cs typeface="+mn-cs"/>
        </a:defRPr>
      </a:lvl4pPr>
      <a:lvl5pPr marL="2296160" algn="l" defTabSz="1148080" rtl="0" eaLnBrk="1" latinLnBrk="0" hangingPunct="1">
        <a:defRPr sz="2300" kern="1200">
          <a:solidFill>
            <a:schemeClr val="tx1"/>
          </a:solidFill>
          <a:latin typeface="+mn-lt"/>
          <a:ea typeface="+mn-ea"/>
          <a:cs typeface="+mn-cs"/>
        </a:defRPr>
      </a:lvl5pPr>
      <a:lvl6pPr marL="2870200" algn="l" defTabSz="1148080" rtl="0" eaLnBrk="1" latinLnBrk="0" hangingPunct="1">
        <a:defRPr sz="2300" kern="1200">
          <a:solidFill>
            <a:schemeClr val="tx1"/>
          </a:solidFill>
          <a:latin typeface="+mn-lt"/>
          <a:ea typeface="+mn-ea"/>
          <a:cs typeface="+mn-cs"/>
        </a:defRPr>
      </a:lvl6pPr>
      <a:lvl7pPr marL="3444240" algn="l" defTabSz="1148080" rtl="0" eaLnBrk="1" latinLnBrk="0" hangingPunct="1">
        <a:defRPr sz="2300" kern="1200">
          <a:solidFill>
            <a:schemeClr val="tx1"/>
          </a:solidFill>
          <a:latin typeface="+mn-lt"/>
          <a:ea typeface="+mn-ea"/>
          <a:cs typeface="+mn-cs"/>
        </a:defRPr>
      </a:lvl7pPr>
      <a:lvl8pPr marL="4018280" algn="l" defTabSz="1148080" rtl="0" eaLnBrk="1" latinLnBrk="0" hangingPunct="1">
        <a:defRPr sz="2300" kern="1200">
          <a:solidFill>
            <a:schemeClr val="tx1"/>
          </a:solidFill>
          <a:latin typeface="+mn-lt"/>
          <a:ea typeface="+mn-ea"/>
          <a:cs typeface="+mn-cs"/>
        </a:defRPr>
      </a:lvl8pPr>
      <a:lvl9pPr marL="4592320" algn="l" defTabSz="1148080" rtl="0" eaLnBrk="1" latinLnBrk="0" hangingPunct="1">
        <a:defRPr sz="23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7" Type="http://schemas.openxmlformats.org/officeDocument/2006/relationships/notesSlide" Target="../notesSlides/notesSlide10.xml"/><Relationship Id="rId6"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tags" Target="../tags/tag29.xml"/><Relationship Id="rId3" Type="http://schemas.openxmlformats.org/officeDocument/2006/relationships/image" Target="../media/image9.png"/><Relationship Id="rId2" Type="http://schemas.openxmlformats.org/officeDocument/2006/relationships/tags" Target="../tags/tag28.xml"/><Relationship Id="rId1" Type="http://schemas.openxmlformats.org/officeDocument/2006/relationships/tags" Target="../tags/tag27.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xml"/><Relationship Id="rId1" Type="http://schemas.openxmlformats.org/officeDocument/2006/relationships/tags" Target="../tags/tag30.xml"/></Relationships>
</file>

<file path=ppt/slides/_rels/slide12.xml.rels><?xml version="1.0" encoding="UTF-8" standalone="yes"?>
<Relationships xmlns="http://schemas.openxmlformats.org/package/2006/relationships"><Relationship Id="rId7" Type="http://schemas.openxmlformats.org/officeDocument/2006/relationships/notesSlide" Target="../notesSlides/notesSlide12.xml"/><Relationship Id="rId6"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tags" Target="../tags/tag33.xml"/><Relationship Id="rId3" Type="http://schemas.openxmlformats.org/officeDocument/2006/relationships/image" Target="../media/image11.png"/><Relationship Id="rId2" Type="http://schemas.openxmlformats.org/officeDocument/2006/relationships/tags" Target="../tags/tag32.xml"/><Relationship Id="rId1" Type="http://schemas.openxmlformats.org/officeDocument/2006/relationships/tags" Target="../tags/tag31.xml"/></Relationships>
</file>

<file path=ppt/slides/_rels/slide13.xml.rels><?xml version="1.0" encoding="UTF-8" standalone="yes"?>
<Relationships xmlns="http://schemas.openxmlformats.org/package/2006/relationships"><Relationship Id="rId9" Type="http://schemas.openxmlformats.org/officeDocument/2006/relationships/notesSlide" Target="../notesSlides/notesSlide13.xml"/><Relationship Id="rId8" Type="http://schemas.openxmlformats.org/officeDocument/2006/relationships/slideLayout" Target="../slideLayouts/slideLayout1.xml"/><Relationship Id="rId7" Type="http://schemas.openxmlformats.org/officeDocument/2006/relationships/image" Target="../media/image15.png"/><Relationship Id="rId6" Type="http://schemas.openxmlformats.org/officeDocument/2006/relationships/tags" Target="../tags/tag37.xml"/><Relationship Id="rId5" Type="http://schemas.openxmlformats.org/officeDocument/2006/relationships/image" Target="../media/image14.png"/><Relationship Id="rId4" Type="http://schemas.openxmlformats.org/officeDocument/2006/relationships/tags" Target="../tags/tag36.xml"/><Relationship Id="rId3" Type="http://schemas.openxmlformats.org/officeDocument/2006/relationships/image" Target="../media/image13.png"/><Relationship Id="rId2" Type="http://schemas.openxmlformats.org/officeDocument/2006/relationships/tags" Target="../tags/tag35.xml"/><Relationship Id="rId1" Type="http://schemas.openxmlformats.org/officeDocument/2006/relationships/tags" Target="../tags/tag34.xml"/></Relationships>
</file>

<file path=ppt/slides/_rels/slide14.xml.rels><?xml version="1.0" encoding="UTF-8" standalone="yes"?>
<Relationships xmlns="http://schemas.openxmlformats.org/package/2006/relationships"><Relationship Id="rId5" Type="http://schemas.openxmlformats.org/officeDocument/2006/relationships/notesSlide" Target="../notesSlides/notesSlide14.xml"/><Relationship Id="rId4" Type="http://schemas.openxmlformats.org/officeDocument/2006/relationships/slideLayout" Target="../slideLayouts/slideLayout1.xml"/><Relationship Id="rId3" Type="http://schemas.openxmlformats.org/officeDocument/2006/relationships/image" Target="../media/image16.png"/><Relationship Id="rId2" Type="http://schemas.openxmlformats.org/officeDocument/2006/relationships/tags" Target="../tags/tag39.xml"/><Relationship Id="rId1" Type="http://schemas.openxmlformats.org/officeDocument/2006/relationships/tags" Target="../tags/tag38.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xml"/><Relationship Id="rId1" Type="http://schemas.openxmlformats.org/officeDocument/2006/relationships/tags" Target="../tags/tag40.xml"/></Relationships>
</file>

<file path=ppt/slides/_rels/slide16.xml.rels><?xml version="1.0" encoding="UTF-8" standalone="yes"?>
<Relationships xmlns="http://schemas.openxmlformats.org/package/2006/relationships"><Relationship Id="rId5" Type="http://schemas.openxmlformats.org/officeDocument/2006/relationships/notesSlide" Target="../notesSlides/notesSlide16.xml"/><Relationship Id="rId4" Type="http://schemas.openxmlformats.org/officeDocument/2006/relationships/slideLayout" Target="../slideLayouts/slideLayout1.xml"/><Relationship Id="rId3" Type="http://schemas.openxmlformats.org/officeDocument/2006/relationships/tags" Target="../tags/tag43.xml"/><Relationship Id="rId2" Type="http://schemas.openxmlformats.org/officeDocument/2006/relationships/tags" Target="../tags/tag42.xml"/><Relationship Id="rId1" Type="http://schemas.openxmlformats.org/officeDocument/2006/relationships/tags" Target="../tags/tag41.xml"/></Relationships>
</file>

<file path=ppt/slides/_rels/slide17.xml.rels><?xml version="1.0" encoding="UTF-8" standalone="yes"?>
<Relationships xmlns="http://schemas.openxmlformats.org/package/2006/relationships"><Relationship Id="rId7" Type="http://schemas.openxmlformats.org/officeDocument/2006/relationships/notesSlide" Target="../notesSlides/notesSlide17.xml"/><Relationship Id="rId6" Type="http://schemas.openxmlformats.org/officeDocument/2006/relationships/slideLayout" Target="../slideLayouts/slideLayout1.xml"/><Relationship Id="rId5" Type="http://schemas.openxmlformats.org/officeDocument/2006/relationships/image" Target="../media/image18.png"/><Relationship Id="rId4" Type="http://schemas.openxmlformats.org/officeDocument/2006/relationships/tags" Target="../tags/tag46.xml"/><Relationship Id="rId3" Type="http://schemas.openxmlformats.org/officeDocument/2006/relationships/image" Target="../media/image17.png"/><Relationship Id="rId2" Type="http://schemas.openxmlformats.org/officeDocument/2006/relationships/tags" Target="../tags/tag45.xml"/><Relationship Id="rId1" Type="http://schemas.openxmlformats.org/officeDocument/2006/relationships/tags" Target="../tags/tag44.xml"/></Relationships>
</file>

<file path=ppt/slides/_rels/slide18.xml.rels><?xml version="1.0" encoding="UTF-8" standalone="yes"?>
<Relationships xmlns="http://schemas.openxmlformats.org/package/2006/relationships"><Relationship Id="rId5" Type="http://schemas.openxmlformats.org/officeDocument/2006/relationships/notesSlide" Target="../notesSlides/notesSlide18.xml"/><Relationship Id="rId4" Type="http://schemas.openxmlformats.org/officeDocument/2006/relationships/slideLayout" Target="../slideLayouts/slideLayout1.xml"/><Relationship Id="rId3" Type="http://schemas.openxmlformats.org/officeDocument/2006/relationships/image" Target="../media/image19.png"/><Relationship Id="rId2" Type="http://schemas.openxmlformats.org/officeDocument/2006/relationships/tags" Target="../tags/tag48.xml"/><Relationship Id="rId1" Type="http://schemas.openxmlformats.org/officeDocument/2006/relationships/tags" Target="../tags/tag47.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xml"/><Relationship Id="rId1" Type="http://schemas.openxmlformats.org/officeDocument/2006/relationships/tags" Target="../tags/tag49.xml"/></Relationships>
</file>

<file path=ppt/slides/_rels/slide2.xml.rels><?xml version="1.0" encoding="UTF-8" standalone="yes"?>
<Relationships xmlns="http://schemas.openxmlformats.org/package/2006/relationships"><Relationship Id="rId8" Type="http://schemas.openxmlformats.org/officeDocument/2006/relationships/notesSlide" Target="../notesSlides/notesSlide2.xml"/><Relationship Id="rId7" Type="http://schemas.openxmlformats.org/officeDocument/2006/relationships/slideLayout" Target="../slideLayouts/slideLayout1.xml"/><Relationship Id="rId6" Type="http://schemas.openxmlformats.org/officeDocument/2006/relationships/tags" Target="../tags/tag6.xml"/><Relationship Id="rId5" Type="http://schemas.openxmlformats.org/officeDocument/2006/relationships/tags" Target="../tags/tag5.xml"/><Relationship Id="rId4" Type="http://schemas.openxmlformats.org/officeDocument/2006/relationships/tags" Target="../tags/tag4.xml"/><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s>
</file>

<file path=ppt/slides/_rels/slide20.xml.rels><?xml version="1.0" encoding="UTF-8" standalone="yes"?>
<Relationships xmlns="http://schemas.openxmlformats.org/package/2006/relationships"><Relationship Id="rId5" Type="http://schemas.openxmlformats.org/officeDocument/2006/relationships/notesSlide" Target="../notesSlides/notesSlide20.xml"/><Relationship Id="rId4" Type="http://schemas.openxmlformats.org/officeDocument/2006/relationships/slideLayout" Target="../slideLayouts/slideLayout1.xml"/><Relationship Id="rId3" Type="http://schemas.openxmlformats.org/officeDocument/2006/relationships/image" Target="../media/image20.png"/><Relationship Id="rId2" Type="http://schemas.openxmlformats.org/officeDocument/2006/relationships/tags" Target="../tags/tag51.xml"/><Relationship Id="rId1" Type="http://schemas.openxmlformats.org/officeDocument/2006/relationships/tags" Target="../tags/tag50.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xml"/><Relationship Id="rId1" Type="http://schemas.openxmlformats.org/officeDocument/2006/relationships/tags" Target="../tags/tag52.xml"/></Relationships>
</file>

<file path=ppt/slides/_rels/slide22.xml.rels><?xml version="1.0" encoding="UTF-8" standalone="yes"?>
<Relationships xmlns="http://schemas.openxmlformats.org/package/2006/relationships"><Relationship Id="rId5" Type="http://schemas.openxmlformats.org/officeDocument/2006/relationships/notesSlide" Target="../notesSlides/notesSlide22.xml"/><Relationship Id="rId4" Type="http://schemas.openxmlformats.org/officeDocument/2006/relationships/slideLayout" Target="../slideLayouts/slideLayout1.xml"/><Relationship Id="rId3" Type="http://schemas.openxmlformats.org/officeDocument/2006/relationships/tags" Target="../tags/tag55.xml"/><Relationship Id="rId2" Type="http://schemas.openxmlformats.org/officeDocument/2006/relationships/tags" Target="../tags/tag54.xml"/><Relationship Id="rId1" Type="http://schemas.openxmlformats.org/officeDocument/2006/relationships/tags" Target="../tags/tag53.xml"/></Relationships>
</file>

<file path=ppt/slides/_rels/slide23.xml.rels><?xml version="1.0" encoding="UTF-8" standalone="yes"?>
<Relationships xmlns="http://schemas.openxmlformats.org/package/2006/relationships"><Relationship Id="rId6" Type="http://schemas.openxmlformats.org/officeDocument/2006/relationships/notesSlide" Target="../notesSlides/notesSlide23.xml"/><Relationship Id="rId5" Type="http://schemas.openxmlformats.org/officeDocument/2006/relationships/slideLayout" Target="../slideLayouts/slideLayout1.xml"/><Relationship Id="rId4" Type="http://schemas.openxmlformats.org/officeDocument/2006/relationships/image" Target="../media/image22.png"/><Relationship Id="rId3" Type="http://schemas.openxmlformats.org/officeDocument/2006/relationships/tags" Target="../tags/tag57.xml"/><Relationship Id="rId2" Type="http://schemas.openxmlformats.org/officeDocument/2006/relationships/image" Target="../media/image21.png"/><Relationship Id="rId1" Type="http://schemas.openxmlformats.org/officeDocument/2006/relationships/tags" Target="../tags/tag56.xml"/></Relationships>
</file>

<file path=ppt/slides/_rels/slide24.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image" Target="../media/image26.png"/><Relationship Id="rId7" Type="http://schemas.openxmlformats.org/officeDocument/2006/relationships/tags" Target="../tags/tag61.xml"/><Relationship Id="rId6" Type="http://schemas.openxmlformats.org/officeDocument/2006/relationships/image" Target="../media/image25.png"/><Relationship Id="rId5" Type="http://schemas.openxmlformats.org/officeDocument/2006/relationships/tags" Target="../tags/tag60.xml"/><Relationship Id="rId4" Type="http://schemas.openxmlformats.org/officeDocument/2006/relationships/image" Target="../media/image24.png"/><Relationship Id="rId3" Type="http://schemas.openxmlformats.org/officeDocument/2006/relationships/tags" Target="../tags/tag59.xml"/><Relationship Id="rId2" Type="http://schemas.openxmlformats.org/officeDocument/2006/relationships/image" Target="../media/image23.png"/><Relationship Id="rId10" Type="http://schemas.openxmlformats.org/officeDocument/2006/relationships/notesSlide" Target="../notesSlides/notesSlide24.xml"/><Relationship Id="rId1" Type="http://schemas.openxmlformats.org/officeDocument/2006/relationships/tags" Target="../tags/tag58.xml"/></Relationships>
</file>

<file path=ppt/slides/_rels/slide25.xml.rels><?xml version="1.0" encoding="UTF-8" standalone="yes"?>
<Relationships xmlns="http://schemas.openxmlformats.org/package/2006/relationships"><Relationship Id="rId6" Type="http://schemas.openxmlformats.org/officeDocument/2006/relationships/notesSlide" Target="../notesSlides/notesSlide25.xml"/><Relationship Id="rId5" Type="http://schemas.openxmlformats.org/officeDocument/2006/relationships/slideLayout" Target="../slideLayouts/slideLayout1.xml"/><Relationship Id="rId4" Type="http://schemas.openxmlformats.org/officeDocument/2006/relationships/image" Target="../media/image28.png"/><Relationship Id="rId3" Type="http://schemas.openxmlformats.org/officeDocument/2006/relationships/tags" Target="../tags/tag63.xml"/><Relationship Id="rId2" Type="http://schemas.openxmlformats.org/officeDocument/2006/relationships/image" Target="../media/image27.png"/><Relationship Id="rId1" Type="http://schemas.openxmlformats.org/officeDocument/2006/relationships/tags" Target="../tags/tag6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1.xml"/><Relationship Id="rId1" Type="http://schemas.openxmlformats.org/officeDocument/2006/relationships/tags" Target="../tags/tag6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1.xml"/><Relationship Id="rId3" Type="http://schemas.openxmlformats.org/officeDocument/2006/relationships/tags" Target="../tags/tag9.xml"/><Relationship Id="rId2" Type="http://schemas.openxmlformats.org/officeDocument/2006/relationships/tags" Target="../tags/tag8.xml"/><Relationship Id="rId1" Type="http://schemas.openxmlformats.org/officeDocument/2006/relationships/tags" Target="../tags/tag7.xml"/></Relationships>
</file>

<file path=ppt/slides/_rels/slide4.xml.rels><?xml version="1.0" encoding="UTF-8" standalone="yes"?>
<Relationships xmlns="http://schemas.openxmlformats.org/package/2006/relationships"><Relationship Id="rId7" Type="http://schemas.openxmlformats.org/officeDocument/2006/relationships/notesSlide" Target="../notesSlides/notesSlide4.xml"/><Relationship Id="rId6" Type="http://schemas.openxmlformats.org/officeDocument/2006/relationships/slideLayout" Target="../slideLayouts/slideLayout1.xml"/><Relationship Id="rId5" Type="http://schemas.openxmlformats.org/officeDocument/2006/relationships/tags" Target="../tags/tag12.xml"/><Relationship Id="rId4" Type="http://schemas.openxmlformats.org/officeDocument/2006/relationships/image" Target="../media/image2.png"/><Relationship Id="rId3" Type="http://schemas.openxmlformats.org/officeDocument/2006/relationships/tags" Target="../tags/tag11.xml"/><Relationship Id="rId2" Type="http://schemas.openxmlformats.org/officeDocument/2006/relationships/image" Target="../media/image1.png"/><Relationship Id="rId1" Type="http://schemas.openxmlformats.org/officeDocument/2006/relationships/tags" Target="../tags/tag10.xml"/></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1.xml"/><Relationship Id="rId2" Type="http://schemas.openxmlformats.org/officeDocument/2006/relationships/image" Target="../media/image3.png"/><Relationship Id="rId1" Type="http://schemas.openxmlformats.org/officeDocument/2006/relationships/tags" Target="../tags/tag13.xml"/></Relationships>
</file>

<file path=ppt/slides/_rels/slide6.xml.rels><?xml version="1.0" encoding="UTF-8" standalone="yes"?>
<Relationships xmlns="http://schemas.openxmlformats.org/package/2006/relationships"><Relationship Id="rId9" Type="http://schemas.openxmlformats.org/officeDocument/2006/relationships/tags" Target="../tags/tag18.xml"/><Relationship Id="rId8" Type="http://schemas.openxmlformats.org/officeDocument/2006/relationships/image" Target="../media/image7.png"/><Relationship Id="rId7" Type="http://schemas.openxmlformats.org/officeDocument/2006/relationships/tags" Target="../tags/tag17.xml"/><Relationship Id="rId6" Type="http://schemas.openxmlformats.org/officeDocument/2006/relationships/image" Target="../media/image6.png"/><Relationship Id="rId5" Type="http://schemas.openxmlformats.org/officeDocument/2006/relationships/tags" Target="../tags/tag16.xml"/><Relationship Id="rId4" Type="http://schemas.openxmlformats.org/officeDocument/2006/relationships/image" Target="../media/image5.png"/><Relationship Id="rId3" Type="http://schemas.openxmlformats.org/officeDocument/2006/relationships/tags" Target="../tags/tag15.xml"/><Relationship Id="rId2" Type="http://schemas.openxmlformats.org/officeDocument/2006/relationships/image" Target="../media/image4.png"/><Relationship Id="rId13" Type="http://schemas.openxmlformats.org/officeDocument/2006/relationships/notesSlide" Target="../notesSlides/notesSlide6.xml"/><Relationship Id="rId12" Type="http://schemas.openxmlformats.org/officeDocument/2006/relationships/slideLayout" Target="../slideLayouts/slideLayout1.xml"/><Relationship Id="rId11" Type="http://schemas.openxmlformats.org/officeDocument/2006/relationships/tags" Target="../tags/tag20.xml"/><Relationship Id="rId10" Type="http://schemas.openxmlformats.org/officeDocument/2006/relationships/tags" Target="../tags/tag19.xml"/><Relationship Id="rId1" Type="http://schemas.openxmlformats.org/officeDocument/2006/relationships/tags" Target="../tags/tag14.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xml"/><Relationship Id="rId1" Type="http://schemas.openxmlformats.org/officeDocument/2006/relationships/tags" Target="../tags/tag21.xml"/></Relationships>
</file>

<file path=ppt/slides/_rels/slide8.xml.rels><?xml version="1.0" encoding="UTF-8" standalone="yes"?>
<Relationships xmlns="http://schemas.openxmlformats.org/package/2006/relationships"><Relationship Id="rId5" Type="http://schemas.openxmlformats.org/officeDocument/2006/relationships/notesSlide" Target="../notesSlides/notesSlide8.xml"/><Relationship Id="rId4" Type="http://schemas.openxmlformats.org/officeDocument/2006/relationships/slideLayout" Target="../slideLayouts/slideLayout1.xml"/><Relationship Id="rId3" Type="http://schemas.openxmlformats.org/officeDocument/2006/relationships/tags" Target="../tags/tag24.xml"/><Relationship Id="rId2" Type="http://schemas.openxmlformats.org/officeDocument/2006/relationships/tags" Target="../tags/tag23.xml"/><Relationship Id="rId1" Type="http://schemas.openxmlformats.org/officeDocument/2006/relationships/tags" Target="../tags/tag22.xml"/></Relationships>
</file>

<file path=ppt/slides/_rels/slide9.xml.rels><?xml version="1.0" encoding="UTF-8" standalone="yes"?>
<Relationships xmlns="http://schemas.openxmlformats.org/package/2006/relationships"><Relationship Id="rId5" Type="http://schemas.openxmlformats.org/officeDocument/2006/relationships/notesSlide" Target="../notesSlides/notesSlide9.xml"/><Relationship Id="rId4" Type="http://schemas.openxmlformats.org/officeDocument/2006/relationships/slideLayout" Target="../slideLayouts/slideLayout1.xml"/><Relationship Id="rId3" Type="http://schemas.openxmlformats.org/officeDocument/2006/relationships/image" Target="../media/image8.png"/><Relationship Id="rId2" Type="http://schemas.openxmlformats.org/officeDocument/2006/relationships/tags" Target="../tags/tag26.xml"/><Relationship Id="rId1" Type="http://schemas.openxmlformats.org/officeDocument/2006/relationships/tags" Target="../tags/tag2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259"/>
          <p:cNvSpPr>
            <a:spLocks noChangeArrowheads="1"/>
          </p:cNvSpPr>
          <p:nvPr/>
        </p:nvSpPr>
        <p:spPr bwMode="auto">
          <a:xfrm>
            <a:off x="3733899" y="4696517"/>
            <a:ext cx="5312212" cy="3073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buNone/>
            </a:pPr>
            <a:r>
              <a:rPr lang="zh-CN" altLang="en-US" sz="2000" dirty="0">
                <a:solidFill>
                  <a:schemeClr val="bg1">
                    <a:lumMod val="85000"/>
                  </a:schemeClr>
                </a:solidFill>
                <a:latin typeface="+mn-lt"/>
                <a:ea typeface="+mn-ea"/>
                <a:cs typeface="+mn-ea"/>
                <a:sym typeface="+mn-lt"/>
              </a:rPr>
              <a:t>何征昊</a:t>
            </a:r>
            <a:r>
              <a:rPr lang="en-US" altLang="zh-CN" sz="2000" dirty="0">
                <a:solidFill>
                  <a:schemeClr val="bg1">
                    <a:lumMod val="85000"/>
                  </a:schemeClr>
                </a:solidFill>
                <a:latin typeface="+mn-lt"/>
                <a:ea typeface="+mn-ea"/>
                <a:cs typeface="+mn-ea"/>
                <a:sym typeface="+mn-lt"/>
              </a:rPr>
              <a:t> </a:t>
            </a:r>
            <a:r>
              <a:rPr lang="zh-CN" altLang="en-US" sz="2000" dirty="0">
                <a:solidFill>
                  <a:schemeClr val="bg1">
                    <a:lumMod val="85000"/>
                  </a:schemeClr>
                </a:solidFill>
                <a:latin typeface="+mn-lt"/>
                <a:ea typeface="+mn-ea"/>
                <a:cs typeface="+mn-ea"/>
                <a:sym typeface="+mn-lt"/>
              </a:rPr>
              <a:t>陈之健</a:t>
            </a:r>
            <a:r>
              <a:rPr lang="en-US" altLang="zh-CN" sz="2000" dirty="0">
                <a:solidFill>
                  <a:schemeClr val="bg1">
                    <a:lumMod val="85000"/>
                  </a:schemeClr>
                </a:solidFill>
                <a:latin typeface="+mn-lt"/>
                <a:ea typeface="+mn-ea"/>
                <a:cs typeface="+mn-ea"/>
                <a:sym typeface="+mn-lt"/>
              </a:rPr>
              <a:t> </a:t>
            </a:r>
            <a:r>
              <a:rPr lang="zh-CN" altLang="en-US" sz="2000" dirty="0">
                <a:solidFill>
                  <a:schemeClr val="bg1">
                    <a:lumMod val="85000"/>
                  </a:schemeClr>
                </a:solidFill>
                <a:latin typeface="+mn-lt"/>
                <a:ea typeface="+mn-ea"/>
                <a:cs typeface="+mn-ea"/>
                <a:sym typeface="+mn-lt"/>
              </a:rPr>
              <a:t>马嘉</a:t>
            </a:r>
            <a:r>
              <a:rPr lang="en-US" altLang="zh-CN" sz="2000" dirty="0">
                <a:solidFill>
                  <a:schemeClr val="bg1">
                    <a:lumMod val="85000"/>
                  </a:schemeClr>
                </a:solidFill>
                <a:latin typeface="+mn-lt"/>
                <a:ea typeface="+mn-ea"/>
                <a:cs typeface="+mn-ea"/>
                <a:sym typeface="+mn-lt"/>
              </a:rPr>
              <a:t> </a:t>
            </a:r>
            <a:r>
              <a:rPr lang="zh-CN" altLang="en-US" sz="2000" dirty="0">
                <a:solidFill>
                  <a:schemeClr val="bg1">
                    <a:lumMod val="85000"/>
                  </a:schemeClr>
                </a:solidFill>
                <a:latin typeface="+mn-lt"/>
                <a:ea typeface="+mn-ea"/>
                <a:cs typeface="+mn-ea"/>
                <a:sym typeface="+mn-lt"/>
              </a:rPr>
              <a:t>刘毅</a:t>
            </a:r>
            <a:endParaRPr lang="zh-CN" altLang="en-US" sz="2000" dirty="0">
              <a:solidFill>
                <a:schemeClr val="bg1">
                  <a:lumMod val="85000"/>
                </a:schemeClr>
              </a:solidFill>
              <a:latin typeface="+mn-lt"/>
              <a:ea typeface="+mn-ea"/>
              <a:cs typeface="+mn-ea"/>
              <a:sym typeface="+mn-lt"/>
            </a:endParaRPr>
          </a:p>
        </p:txBody>
      </p:sp>
      <p:sp>
        <p:nvSpPr>
          <p:cNvPr id="3" name="矩形 259"/>
          <p:cNvSpPr>
            <a:spLocks noChangeArrowheads="1"/>
          </p:cNvSpPr>
          <p:nvPr/>
        </p:nvSpPr>
        <p:spPr bwMode="auto">
          <a:xfrm>
            <a:off x="2757170" y="2464435"/>
            <a:ext cx="7266305" cy="166179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buNone/>
            </a:pPr>
            <a:r>
              <a:rPr sz="5400" dirty="0" smtClean="0">
                <a:solidFill>
                  <a:srgbClr val="A79FAA"/>
                </a:solidFill>
                <a:latin typeface="+mn-lt"/>
                <a:ea typeface="+mn-ea"/>
                <a:cs typeface="+mn-ea"/>
                <a:sym typeface="+mn-lt"/>
              </a:rPr>
              <a:t>基于脑电波频谱分析的疲劳检测探究</a:t>
            </a:r>
            <a:endParaRPr sz="5400" dirty="0" smtClean="0">
              <a:solidFill>
                <a:srgbClr val="A79FAA"/>
              </a:solidFill>
              <a:latin typeface="+mn-lt"/>
              <a:ea typeface="+mn-ea"/>
              <a:cs typeface="+mn-ea"/>
              <a:sym typeface="+mn-lt"/>
            </a:endParaRPr>
          </a:p>
        </p:txBody>
      </p:sp>
      <p:sp>
        <p:nvSpPr>
          <p:cNvPr id="52" name="任意多边形: 形状 51"/>
          <p:cNvSpPr/>
          <p:nvPr/>
        </p:nvSpPr>
        <p:spPr>
          <a:xfrm rot="10800000">
            <a:off x="0" y="-13522"/>
            <a:ext cx="5514330" cy="2057171"/>
          </a:xfrm>
          <a:custGeom>
            <a:avLst/>
            <a:gdLst>
              <a:gd name="connsiteX0" fmla="*/ 2311910 w 4623820"/>
              <a:gd name="connsiteY0" fmla="*/ 0 h 1994395"/>
              <a:gd name="connsiteX1" fmla="*/ 4604624 w 4623820"/>
              <a:gd name="connsiteY1" fmla="*/ 1868616 h 1994395"/>
              <a:gd name="connsiteX2" fmla="*/ 4623820 w 4623820"/>
              <a:gd name="connsiteY2" fmla="*/ 1994395 h 1994395"/>
              <a:gd name="connsiteX3" fmla="*/ 0 w 4623820"/>
              <a:gd name="connsiteY3" fmla="*/ 1994395 h 1994395"/>
              <a:gd name="connsiteX4" fmla="*/ 19196 w 4623820"/>
              <a:gd name="connsiteY4" fmla="*/ 1868616 h 1994395"/>
              <a:gd name="connsiteX5" fmla="*/ 2311910 w 4623820"/>
              <a:gd name="connsiteY5" fmla="*/ 0 h 1994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23820" h="1994395">
                <a:moveTo>
                  <a:pt x="2311910" y="0"/>
                </a:moveTo>
                <a:cubicBezTo>
                  <a:pt x="3442839" y="0"/>
                  <a:pt x="4386404" y="802199"/>
                  <a:pt x="4604624" y="1868616"/>
                </a:cubicBezTo>
                <a:lnTo>
                  <a:pt x="4623820" y="1994395"/>
                </a:lnTo>
                <a:lnTo>
                  <a:pt x="0" y="1994395"/>
                </a:lnTo>
                <a:lnTo>
                  <a:pt x="19196" y="1868616"/>
                </a:lnTo>
                <a:cubicBezTo>
                  <a:pt x="237417" y="802199"/>
                  <a:pt x="1180982" y="0"/>
                  <a:pt x="2311910" y="0"/>
                </a:cubicBezTo>
                <a:close/>
              </a:path>
            </a:pathLst>
          </a:custGeom>
          <a:solidFill>
            <a:srgbClr val="ECEA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4" name="任意多边形: 形状 53"/>
          <p:cNvSpPr/>
          <p:nvPr/>
        </p:nvSpPr>
        <p:spPr>
          <a:xfrm rot="10800000">
            <a:off x="3117007" y="-5171"/>
            <a:ext cx="4245681" cy="1312069"/>
          </a:xfrm>
          <a:custGeom>
            <a:avLst/>
            <a:gdLst>
              <a:gd name="connsiteX0" fmla="*/ 2311910 w 4623820"/>
              <a:gd name="connsiteY0" fmla="*/ 0 h 1994395"/>
              <a:gd name="connsiteX1" fmla="*/ 4604624 w 4623820"/>
              <a:gd name="connsiteY1" fmla="*/ 1868616 h 1994395"/>
              <a:gd name="connsiteX2" fmla="*/ 4623820 w 4623820"/>
              <a:gd name="connsiteY2" fmla="*/ 1994395 h 1994395"/>
              <a:gd name="connsiteX3" fmla="*/ 0 w 4623820"/>
              <a:gd name="connsiteY3" fmla="*/ 1994395 h 1994395"/>
              <a:gd name="connsiteX4" fmla="*/ 19196 w 4623820"/>
              <a:gd name="connsiteY4" fmla="*/ 1868616 h 1994395"/>
              <a:gd name="connsiteX5" fmla="*/ 2311910 w 4623820"/>
              <a:gd name="connsiteY5" fmla="*/ 0 h 1994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23820" h="1994395">
                <a:moveTo>
                  <a:pt x="2311910" y="0"/>
                </a:moveTo>
                <a:cubicBezTo>
                  <a:pt x="3442839" y="0"/>
                  <a:pt x="4386404" y="802199"/>
                  <a:pt x="4604624" y="1868616"/>
                </a:cubicBezTo>
                <a:lnTo>
                  <a:pt x="4623820" y="1994395"/>
                </a:lnTo>
                <a:lnTo>
                  <a:pt x="0" y="1994395"/>
                </a:lnTo>
                <a:lnTo>
                  <a:pt x="19196" y="1868616"/>
                </a:lnTo>
                <a:cubicBezTo>
                  <a:pt x="237417" y="802199"/>
                  <a:pt x="1180982" y="0"/>
                  <a:pt x="2311910" y="0"/>
                </a:cubicBezTo>
                <a:close/>
              </a:path>
            </a:pathLst>
          </a:custGeom>
          <a:solidFill>
            <a:srgbClr val="CECE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 name="任意多边形: 形状 10"/>
          <p:cNvSpPr/>
          <p:nvPr/>
        </p:nvSpPr>
        <p:spPr>
          <a:xfrm rot="10800000" flipV="1">
            <a:off x="4917207" y="5128495"/>
            <a:ext cx="5614682" cy="2094608"/>
          </a:xfrm>
          <a:custGeom>
            <a:avLst/>
            <a:gdLst>
              <a:gd name="connsiteX0" fmla="*/ 2311910 w 4623820"/>
              <a:gd name="connsiteY0" fmla="*/ 0 h 1994395"/>
              <a:gd name="connsiteX1" fmla="*/ 4604624 w 4623820"/>
              <a:gd name="connsiteY1" fmla="*/ 1868616 h 1994395"/>
              <a:gd name="connsiteX2" fmla="*/ 4623820 w 4623820"/>
              <a:gd name="connsiteY2" fmla="*/ 1994395 h 1994395"/>
              <a:gd name="connsiteX3" fmla="*/ 0 w 4623820"/>
              <a:gd name="connsiteY3" fmla="*/ 1994395 h 1994395"/>
              <a:gd name="connsiteX4" fmla="*/ 19196 w 4623820"/>
              <a:gd name="connsiteY4" fmla="*/ 1868616 h 1994395"/>
              <a:gd name="connsiteX5" fmla="*/ 2311910 w 4623820"/>
              <a:gd name="connsiteY5" fmla="*/ 0 h 1994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23820" h="1994395">
                <a:moveTo>
                  <a:pt x="2311910" y="0"/>
                </a:moveTo>
                <a:cubicBezTo>
                  <a:pt x="3442839" y="0"/>
                  <a:pt x="4386404" y="802199"/>
                  <a:pt x="4604624" y="1868616"/>
                </a:cubicBezTo>
                <a:lnTo>
                  <a:pt x="4623820" y="1994395"/>
                </a:lnTo>
                <a:lnTo>
                  <a:pt x="0" y="1994395"/>
                </a:lnTo>
                <a:lnTo>
                  <a:pt x="19196" y="1868616"/>
                </a:lnTo>
                <a:cubicBezTo>
                  <a:pt x="237417" y="802199"/>
                  <a:pt x="1180982" y="0"/>
                  <a:pt x="2311910" y="0"/>
                </a:cubicBezTo>
                <a:close/>
              </a:path>
            </a:pathLst>
          </a:custGeom>
          <a:solidFill>
            <a:srgbClr val="FBDB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2" name="任意多边形: 形状 11"/>
          <p:cNvSpPr/>
          <p:nvPr/>
        </p:nvSpPr>
        <p:spPr>
          <a:xfrm rot="10800000" flipV="1">
            <a:off x="8607487" y="5819074"/>
            <a:ext cx="4251263" cy="1404028"/>
          </a:xfrm>
          <a:custGeom>
            <a:avLst/>
            <a:gdLst>
              <a:gd name="connsiteX0" fmla="*/ 2311910 w 4623820"/>
              <a:gd name="connsiteY0" fmla="*/ 0 h 1994395"/>
              <a:gd name="connsiteX1" fmla="*/ 4604624 w 4623820"/>
              <a:gd name="connsiteY1" fmla="*/ 1868616 h 1994395"/>
              <a:gd name="connsiteX2" fmla="*/ 4623820 w 4623820"/>
              <a:gd name="connsiteY2" fmla="*/ 1994395 h 1994395"/>
              <a:gd name="connsiteX3" fmla="*/ 0 w 4623820"/>
              <a:gd name="connsiteY3" fmla="*/ 1994395 h 1994395"/>
              <a:gd name="connsiteX4" fmla="*/ 19196 w 4623820"/>
              <a:gd name="connsiteY4" fmla="*/ 1868616 h 1994395"/>
              <a:gd name="connsiteX5" fmla="*/ 2311910 w 4623820"/>
              <a:gd name="connsiteY5" fmla="*/ 0 h 1994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23820" h="1994395">
                <a:moveTo>
                  <a:pt x="2311910" y="0"/>
                </a:moveTo>
                <a:cubicBezTo>
                  <a:pt x="3442839" y="0"/>
                  <a:pt x="4386404" y="802199"/>
                  <a:pt x="4604624" y="1868616"/>
                </a:cubicBezTo>
                <a:lnTo>
                  <a:pt x="4623820" y="1994395"/>
                </a:lnTo>
                <a:lnTo>
                  <a:pt x="0" y="1994395"/>
                </a:lnTo>
                <a:lnTo>
                  <a:pt x="19196" y="1868616"/>
                </a:lnTo>
                <a:cubicBezTo>
                  <a:pt x="237417" y="802199"/>
                  <a:pt x="1180982" y="0"/>
                  <a:pt x="2311910" y="0"/>
                </a:cubicBezTo>
                <a:close/>
              </a:path>
            </a:pathLst>
          </a:custGeom>
          <a:solidFill>
            <a:srgbClr val="ECEA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
                                        </p:tgtEl>
                                        <p:attrNameLst>
                                          <p:attrName>ppt_y</p:attrName>
                                        </p:attrNameLst>
                                      </p:cBhvr>
                                      <p:tavLst>
                                        <p:tav tm="0">
                                          <p:val>
                                            <p:strVal val="#ppt_y"/>
                                          </p:val>
                                        </p:tav>
                                        <p:tav tm="100000">
                                          <p:val>
                                            <p:strVal val="#ppt_y"/>
                                          </p:val>
                                        </p:tav>
                                      </p:tavLst>
                                    </p:anim>
                                    <p:anim calcmode="lin" valueType="num">
                                      <p:cBhvr>
                                        <p:cTn id="9" dur="500" fill="hold"/>
                                        <p:tgtEl>
                                          <p:spTgt spid="3"/>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
                                        </p:tgtEl>
                                      </p:cBhvr>
                                    </p:animEffect>
                                  </p:childTnLst>
                                </p:cTn>
                              </p:par>
                            </p:childTnLst>
                          </p:cTn>
                        </p:par>
                        <p:par>
                          <p:cTn id="12" fill="hold">
                            <p:stCondLst>
                              <p:cond delay="1250"/>
                            </p:stCondLst>
                            <p:childTnLst>
                              <p:par>
                                <p:cTn id="13" presetID="26" presetClass="emph" presetSubtype="0" fill="hold" grpId="1" nodeType="afterEffect">
                                  <p:stCondLst>
                                    <p:cond delay="0"/>
                                  </p:stCondLst>
                                  <p:iterate type="lt">
                                    <p:tmPct val="0"/>
                                  </p:iterate>
                                  <p:childTnLst>
                                    <p:animEffect transition="out" filter="fade">
                                      <p:cBhvr>
                                        <p:cTn id="14" dur="500" tmFilter="0, 0; .2, .5; .8, .5; 1, 0"/>
                                        <p:tgtEl>
                                          <p:spTgt spid="3"/>
                                        </p:tgtEl>
                                      </p:cBhvr>
                                    </p:animEffect>
                                    <p:animScale>
                                      <p:cBhvr>
                                        <p:cTn id="15" dur="250" autoRev="1" fill="hold"/>
                                        <p:tgtEl>
                                          <p:spTgt spid="3"/>
                                        </p:tgtEl>
                                      </p:cBhvr>
                                      <p:by x="105000" y="105000"/>
                                    </p:animScale>
                                  </p:childTnLst>
                                </p:cTn>
                              </p:par>
                            </p:childTnLst>
                          </p:cTn>
                        </p:par>
                      </p:childTnLst>
                    </p:cTn>
                  </p:par>
                  <p:par>
                    <p:cTn id="16" fill="hold">
                      <p:stCondLst>
                        <p:cond delay="indefinite"/>
                      </p:stCondLst>
                      <p:childTnLst>
                        <p:par>
                          <p:cTn id="17" fill="hold">
                            <p:stCondLst>
                              <p:cond delay="0"/>
                            </p:stCondLst>
                            <p:childTnLst>
                              <p:par>
                                <p:cTn id="18" presetID="41" presetClass="entr" presetSubtype="0" fill="hold" grpId="0" nodeType="clickEffect">
                                  <p:stCondLst>
                                    <p:cond delay="0"/>
                                  </p:stCondLst>
                                  <p:iterate type="lt">
                                    <p:tmPct val="10000"/>
                                  </p:iterate>
                                  <p:childTnLst>
                                    <p:set>
                                      <p:cBhvr>
                                        <p:cTn id="19" dur="1" fill="hold">
                                          <p:stCondLst>
                                            <p:cond delay="0"/>
                                          </p:stCondLst>
                                        </p:cTn>
                                        <p:tgtEl>
                                          <p:spTgt spid="2"/>
                                        </p:tgtEl>
                                        <p:attrNameLst>
                                          <p:attrName>style.visibility</p:attrName>
                                        </p:attrNameLst>
                                      </p:cBhvr>
                                      <p:to>
                                        <p:strVal val="visible"/>
                                      </p:to>
                                    </p:set>
                                    <p:anim calcmode="lin" valueType="num">
                                      <p:cBhvr>
                                        <p:cTn id="20" dur="500" fill="hold"/>
                                        <p:tgtEl>
                                          <p:spTgt spid="2"/>
                                        </p:tgtEl>
                                        <p:attrNameLst>
                                          <p:attrName>ppt_x</p:attrName>
                                        </p:attrNameLst>
                                      </p:cBhvr>
                                      <p:tavLst>
                                        <p:tav tm="0">
                                          <p:val>
                                            <p:strVal val="#ppt_x"/>
                                          </p:val>
                                        </p:tav>
                                        <p:tav tm="50000">
                                          <p:val>
                                            <p:strVal val="#ppt_x+.1"/>
                                          </p:val>
                                        </p:tav>
                                        <p:tav tm="100000">
                                          <p:val>
                                            <p:strVal val="#ppt_x"/>
                                          </p:val>
                                        </p:tav>
                                      </p:tavLst>
                                    </p:anim>
                                    <p:anim calcmode="lin" valueType="num">
                                      <p:cBhvr>
                                        <p:cTn id="21" dur="500" fill="hold"/>
                                        <p:tgtEl>
                                          <p:spTgt spid="2"/>
                                        </p:tgtEl>
                                        <p:attrNameLst>
                                          <p:attrName>ppt_y</p:attrName>
                                        </p:attrNameLst>
                                      </p:cBhvr>
                                      <p:tavLst>
                                        <p:tav tm="0">
                                          <p:val>
                                            <p:strVal val="#ppt_y"/>
                                          </p:val>
                                        </p:tav>
                                        <p:tav tm="100000">
                                          <p:val>
                                            <p:strVal val="#ppt_y"/>
                                          </p:val>
                                        </p:tav>
                                      </p:tavLst>
                                    </p:anim>
                                    <p:anim calcmode="lin" valueType="num">
                                      <p:cBhvr>
                                        <p:cTn id="22" dur="500" fill="hold"/>
                                        <p:tgtEl>
                                          <p:spTgt spid="2"/>
                                        </p:tgtEl>
                                        <p:attrNameLst>
                                          <p:attrName>ppt_h</p:attrName>
                                        </p:attrNameLst>
                                      </p:cBhvr>
                                      <p:tavLst>
                                        <p:tav tm="0">
                                          <p:val>
                                            <p:strVal val="#ppt_h/10"/>
                                          </p:val>
                                        </p:tav>
                                        <p:tav tm="50000">
                                          <p:val>
                                            <p:strVal val="#ppt_h+.01"/>
                                          </p:val>
                                        </p:tav>
                                        <p:tav tm="100000">
                                          <p:val>
                                            <p:strVal val="#ppt_h"/>
                                          </p:val>
                                        </p:tav>
                                      </p:tavLst>
                                    </p:anim>
                                    <p:anim calcmode="lin" valueType="num">
                                      <p:cBhvr>
                                        <p:cTn id="23" dur="500" fill="hold"/>
                                        <p:tgtEl>
                                          <p:spTgt spid="2"/>
                                        </p:tgtEl>
                                        <p:attrNameLst>
                                          <p:attrName>ppt_w</p:attrName>
                                        </p:attrNameLst>
                                      </p:cBhvr>
                                      <p:tavLst>
                                        <p:tav tm="0">
                                          <p:val>
                                            <p:strVal val="#ppt_w/10"/>
                                          </p:val>
                                        </p:tav>
                                        <p:tav tm="50000">
                                          <p:val>
                                            <p:strVal val="#ppt_w+.01"/>
                                          </p:val>
                                        </p:tav>
                                        <p:tav tm="100000">
                                          <p:val>
                                            <p:strVal val="#ppt_w"/>
                                          </p:val>
                                        </p:tav>
                                      </p:tavLst>
                                    </p:anim>
                                    <p:animEffect transition="in" filter="fade">
                                      <p:cBhvr>
                                        <p:cTn id="24" dur="500" tmFilter="0,0; .5, 1; 1, 1"/>
                                        <p:tgtEl>
                                          <p:spTgt spid="2"/>
                                        </p:tgtEl>
                                      </p:cBhvr>
                                    </p:animEffect>
                                  </p:childTnLst>
                                </p:cTn>
                              </p:par>
                            </p:childTnLst>
                          </p:cTn>
                        </p:par>
                        <p:par>
                          <p:cTn id="25" fill="hold">
                            <p:stCondLst>
                              <p:cond delay="1100"/>
                            </p:stCondLst>
                            <p:childTnLst>
                              <p:par>
                                <p:cTn id="26" presetID="26" presetClass="emph" presetSubtype="0" fill="hold" grpId="1" nodeType="afterEffect">
                                  <p:stCondLst>
                                    <p:cond delay="0"/>
                                  </p:stCondLst>
                                  <p:iterate type="lt">
                                    <p:tmPct val="0"/>
                                  </p:iterate>
                                  <p:childTnLst>
                                    <p:animEffect transition="out" filter="fade">
                                      <p:cBhvr>
                                        <p:cTn id="27" dur="500" tmFilter="0, 0; .2, .5; .8, .5; 1, 0"/>
                                        <p:tgtEl>
                                          <p:spTgt spid="2"/>
                                        </p:tgtEl>
                                      </p:cBhvr>
                                    </p:animEffect>
                                    <p:animScale>
                                      <p:cBhvr>
                                        <p:cTn id="28" dur="250" autoRev="1" fill="hold"/>
                                        <p:tgtEl>
                                          <p:spTgt spid="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bldLvl="0" animBg="1"/>
      <p:bldP spid="3" grpId="0"/>
      <p:bldP spid="3" grpId="1" bldLvl="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TextBox 8"/>
          <p:cNvSpPr txBox="1"/>
          <p:nvPr/>
        </p:nvSpPr>
        <p:spPr>
          <a:xfrm>
            <a:off x="662183" y="220765"/>
            <a:ext cx="3949155" cy="492125"/>
          </a:xfrm>
          <a:prstGeom prst="rect">
            <a:avLst/>
          </a:prstGeom>
          <a:noFill/>
        </p:spPr>
        <p:txBody>
          <a:bodyPr wrap="square" lIns="0" tIns="0" rIns="0" bIns="0" rtlCol="0" anchor="ctr">
            <a:spAutoFit/>
          </a:bodyPr>
          <a:lstStyle/>
          <a:p>
            <a:r>
              <a:rPr lang="zh-CN" altLang="en-US" sz="3200" dirty="0">
                <a:solidFill>
                  <a:schemeClr val="bg1">
                    <a:lumMod val="65000"/>
                  </a:schemeClr>
                </a:solidFill>
                <a:latin typeface="+mn-lt"/>
                <a:ea typeface="+mn-ea"/>
                <a:cs typeface="+mn-ea"/>
                <a:sym typeface="+mn-lt"/>
              </a:rPr>
              <a:t>原理</a:t>
            </a:r>
            <a:r>
              <a:rPr lang="zh-CN" altLang="en-US" sz="3200" dirty="0">
                <a:solidFill>
                  <a:schemeClr val="bg1">
                    <a:lumMod val="65000"/>
                  </a:schemeClr>
                </a:solidFill>
                <a:latin typeface="+mn-lt"/>
                <a:ea typeface="+mn-ea"/>
                <a:cs typeface="+mn-ea"/>
                <a:sym typeface="+mn-lt"/>
              </a:rPr>
              <a:t>简述</a:t>
            </a:r>
            <a:endParaRPr lang="zh-CN" altLang="en-US" sz="3200" dirty="0">
              <a:solidFill>
                <a:schemeClr val="bg1">
                  <a:lumMod val="65000"/>
                </a:schemeClr>
              </a:solidFill>
              <a:latin typeface="+mn-lt"/>
              <a:ea typeface="+mn-ea"/>
              <a:cs typeface="+mn-ea"/>
              <a:sym typeface="+mn-lt"/>
            </a:endParaRPr>
          </a:p>
        </p:txBody>
      </p:sp>
      <p:sp>
        <p:nvSpPr>
          <p:cNvPr id="75" name="任意多边形: 形状 74"/>
          <p:cNvSpPr/>
          <p:nvPr/>
        </p:nvSpPr>
        <p:spPr>
          <a:xfrm rot="16200000" flipV="1">
            <a:off x="-244220" y="224648"/>
            <a:ext cx="1043611" cy="555170"/>
          </a:xfrm>
          <a:custGeom>
            <a:avLst/>
            <a:gdLst>
              <a:gd name="connsiteX0" fmla="*/ 2311910 w 4623820"/>
              <a:gd name="connsiteY0" fmla="*/ 0 h 1994395"/>
              <a:gd name="connsiteX1" fmla="*/ 4604624 w 4623820"/>
              <a:gd name="connsiteY1" fmla="*/ 1868616 h 1994395"/>
              <a:gd name="connsiteX2" fmla="*/ 4623820 w 4623820"/>
              <a:gd name="connsiteY2" fmla="*/ 1994395 h 1994395"/>
              <a:gd name="connsiteX3" fmla="*/ 0 w 4623820"/>
              <a:gd name="connsiteY3" fmla="*/ 1994395 h 1994395"/>
              <a:gd name="connsiteX4" fmla="*/ 19196 w 4623820"/>
              <a:gd name="connsiteY4" fmla="*/ 1868616 h 1994395"/>
              <a:gd name="connsiteX5" fmla="*/ 2311910 w 4623820"/>
              <a:gd name="connsiteY5" fmla="*/ 0 h 1994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23820" h="1994395">
                <a:moveTo>
                  <a:pt x="2311910" y="0"/>
                </a:moveTo>
                <a:cubicBezTo>
                  <a:pt x="3442839" y="0"/>
                  <a:pt x="4386404" y="802199"/>
                  <a:pt x="4604624" y="1868616"/>
                </a:cubicBezTo>
                <a:lnTo>
                  <a:pt x="4623820" y="1994395"/>
                </a:lnTo>
                <a:lnTo>
                  <a:pt x="0" y="1994395"/>
                </a:lnTo>
                <a:lnTo>
                  <a:pt x="19196" y="1868616"/>
                </a:lnTo>
                <a:cubicBezTo>
                  <a:pt x="237417" y="802199"/>
                  <a:pt x="1180982" y="0"/>
                  <a:pt x="2311910" y="0"/>
                </a:cubicBezTo>
                <a:close/>
              </a:path>
            </a:pathLst>
          </a:custGeom>
          <a:solidFill>
            <a:srgbClr val="CECE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6" name="任意多边形: 形状 75"/>
          <p:cNvSpPr/>
          <p:nvPr/>
        </p:nvSpPr>
        <p:spPr>
          <a:xfrm rot="16200000" flipV="1">
            <a:off x="-151516" y="314219"/>
            <a:ext cx="675584" cy="372552"/>
          </a:xfrm>
          <a:custGeom>
            <a:avLst/>
            <a:gdLst>
              <a:gd name="connsiteX0" fmla="*/ 2311910 w 4623820"/>
              <a:gd name="connsiteY0" fmla="*/ 0 h 1994395"/>
              <a:gd name="connsiteX1" fmla="*/ 4604624 w 4623820"/>
              <a:gd name="connsiteY1" fmla="*/ 1868616 h 1994395"/>
              <a:gd name="connsiteX2" fmla="*/ 4623820 w 4623820"/>
              <a:gd name="connsiteY2" fmla="*/ 1994395 h 1994395"/>
              <a:gd name="connsiteX3" fmla="*/ 0 w 4623820"/>
              <a:gd name="connsiteY3" fmla="*/ 1994395 h 1994395"/>
              <a:gd name="connsiteX4" fmla="*/ 19196 w 4623820"/>
              <a:gd name="connsiteY4" fmla="*/ 1868616 h 1994395"/>
              <a:gd name="connsiteX5" fmla="*/ 2311910 w 4623820"/>
              <a:gd name="connsiteY5" fmla="*/ 0 h 1994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23820" h="1994395">
                <a:moveTo>
                  <a:pt x="2311910" y="0"/>
                </a:moveTo>
                <a:cubicBezTo>
                  <a:pt x="3442839" y="0"/>
                  <a:pt x="4386404" y="802199"/>
                  <a:pt x="4604624" y="1868616"/>
                </a:cubicBezTo>
                <a:lnTo>
                  <a:pt x="4623820" y="1994395"/>
                </a:lnTo>
                <a:lnTo>
                  <a:pt x="0" y="1994395"/>
                </a:lnTo>
                <a:lnTo>
                  <a:pt x="19196" y="1868616"/>
                </a:lnTo>
                <a:cubicBezTo>
                  <a:pt x="237417" y="802199"/>
                  <a:pt x="1180982" y="0"/>
                  <a:pt x="2311910" y="0"/>
                </a:cubicBezTo>
                <a:close/>
              </a:path>
            </a:pathLst>
          </a:custGeom>
          <a:solidFill>
            <a:srgbClr val="FBDB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 name="文本框 2"/>
          <p:cNvSpPr txBox="1"/>
          <p:nvPr>
            <p:custDataLst>
              <p:tags r:id="rId1"/>
            </p:custDataLst>
          </p:nvPr>
        </p:nvSpPr>
        <p:spPr>
          <a:xfrm>
            <a:off x="812800" y="880110"/>
            <a:ext cx="10481945" cy="629920"/>
          </a:xfrm>
          <a:prstGeom prst="rect">
            <a:avLst/>
          </a:prstGeom>
          <a:noFill/>
        </p:spPr>
        <p:txBody>
          <a:bodyPr wrap="square" rtlCol="0" anchor="t">
            <a:noAutofit/>
          </a:bodyPr>
          <a:p>
            <a:pPr indent="457200"/>
            <a:r>
              <a:rPr lang="zh-CN" altLang="en-US"/>
              <a:t>本质上，SVM就是找最小和最大的过程：</a:t>
            </a:r>
            <a:endParaRPr lang="zh-CN" altLang="en-US"/>
          </a:p>
          <a:p>
            <a:pPr indent="457200"/>
            <a:r>
              <a:rPr lang="zh-CN" altLang="en-US"/>
              <a:t>  - 最小：需要先找到数据点中距离分割超平面距离最近的点(找最小)</a:t>
            </a:r>
            <a:endParaRPr lang="zh-CN" altLang="en-US"/>
          </a:p>
          <a:p>
            <a:pPr indent="457200"/>
            <a:r>
              <a:rPr lang="zh-CN" altLang="en-US"/>
              <a:t>  - 最大：尽量使得距离超平面最近的点的距离的绝对值尽量的大(求最大)</a:t>
            </a:r>
            <a:endParaRPr lang="zh-CN" altLang="en-US"/>
          </a:p>
          <a:p>
            <a:pPr indent="457200"/>
            <a:endParaRPr lang="zh-CN" altLang="en-US"/>
          </a:p>
          <a:p>
            <a:pPr indent="457200"/>
            <a:r>
              <a:rPr lang="zh-CN" altLang="en-US"/>
              <a:t>从理论上，</a:t>
            </a:r>
            <a:r>
              <a:rPr lang="en-US" altLang="zh-CN"/>
              <a:t>SVM</a:t>
            </a:r>
            <a:r>
              <a:rPr lang="zh-CN" altLang="en-US"/>
              <a:t>是在一定的线性约束下，求取最值的一个数学问题。我们通常使用拉格朗日乘子法来解决这类</a:t>
            </a:r>
            <a:r>
              <a:rPr lang="zh-CN" altLang="en-US"/>
              <a:t>问题。</a:t>
            </a:r>
            <a:endParaRPr lang="zh-CN" altLang="en-US"/>
          </a:p>
          <a:p>
            <a:pPr indent="457200"/>
            <a:endParaRPr lang="zh-CN" altLang="en-US"/>
          </a:p>
          <a:p>
            <a:pPr indent="457200"/>
            <a:r>
              <a:rPr lang="zh-CN" altLang="en-US"/>
              <a:t>经过推导，我们所要优化的目标函数</a:t>
            </a:r>
            <a:r>
              <a:rPr lang="zh-CN" altLang="en-US"/>
              <a:t>为：</a:t>
            </a:r>
            <a:endParaRPr lang="zh-CN" altLang="en-US"/>
          </a:p>
          <a:p>
            <a:pPr indent="457200"/>
            <a:endParaRPr lang="zh-CN" altLang="en-US"/>
          </a:p>
          <a:p>
            <a:pPr indent="457200"/>
            <a:endParaRPr lang="zh-CN" altLang="en-US"/>
          </a:p>
          <a:p>
            <a:pPr indent="457200"/>
            <a:endParaRPr lang="zh-CN" altLang="en-US"/>
          </a:p>
          <a:p>
            <a:pPr indent="457200"/>
            <a:endParaRPr lang="zh-CN" altLang="en-US"/>
          </a:p>
          <a:p>
            <a:pPr indent="457200"/>
            <a:r>
              <a:rPr lang="zh-CN" altLang="en-US"/>
              <a:t>将其转化为对偶</a:t>
            </a:r>
            <a:r>
              <a:rPr lang="zh-CN" altLang="en-US"/>
              <a:t>形式：</a:t>
            </a:r>
            <a:endParaRPr lang="zh-CN" altLang="en-US"/>
          </a:p>
          <a:p>
            <a:pPr indent="457200"/>
            <a:endParaRPr lang="zh-CN" altLang="en-US"/>
          </a:p>
          <a:p>
            <a:pPr indent="457200"/>
            <a:endParaRPr lang="zh-CN" altLang="en-US"/>
          </a:p>
          <a:p>
            <a:pPr indent="457200"/>
            <a:endParaRPr lang="zh-CN" altLang="en-US"/>
          </a:p>
          <a:p>
            <a:pPr indent="457200"/>
            <a:r>
              <a:rPr lang="zh-CN" altLang="en-US"/>
              <a:t>根据以上式子，我们使用</a:t>
            </a:r>
            <a:r>
              <a:rPr lang="en-US" altLang="zh-CN"/>
              <a:t>SMO</a:t>
            </a:r>
            <a:r>
              <a:rPr lang="zh-CN" altLang="en-US"/>
              <a:t>算法来求解。</a:t>
            </a:r>
            <a:r>
              <a:rPr lang="en-US" altLang="zh-CN"/>
              <a:t>SMO</a:t>
            </a:r>
            <a:r>
              <a:rPr lang="zh-CN" altLang="en-US"/>
              <a:t>算法即每次取出一对</a:t>
            </a:r>
            <a:r>
              <a:rPr lang="en-US" altLang="zh-CN"/>
              <a:t>alpha</a:t>
            </a:r>
            <a:r>
              <a:rPr lang="zh-CN" altLang="en-US"/>
              <a:t>，对其计算取得最优值时的取值（注意每个参数的约束均为</a:t>
            </a:r>
            <a:r>
              <a:rPr lang="en-US" altLang="zh-CN"/>
              <a:t>[0,C]</a:t>
            </a:r>
            <a:r>
              <a:rPr lang="zh-CN" altLang="en-US"/>
              <a:t>）。最终我们计算出所有的</a:t>
            </a:r>
            <a:r>
              <a:rPr lang="en-US" altLang="zh-CN"/>
              <a:t>alpha</a:t>
            </a:r>
            <a:r>
              <a:rPr lang="zh-CN" altLang="en-US"/>
              <a:t>，就得到了一个最优分割的</a:t>
            </a:r>
            <a:r>
              <a:rPr lang="zh-CN" altLang="en-US"/>
              <a:t>超平面。</a:t>
            </a:r>
            <a:endParaRPr lang="zh-CN" altLang="en-US"/>
          </a:p>
        </p:txBody>
      </p:sp>
      <p:pic>
        <p:nvPicPr>
          <p:cNvPr id="4" name="图片 3"/>
          <p:cNvPicPr>
            <a:picLocks noChangeAspect="1"/>
          </p:cNvPicPr>
          <p:nvPr>
            <p:custDataLst>
              <p:tags r:id="rId2"/>
            </p:custDataLst>
          </p:nvPr>
        </p:nvPicPr>
        <p:blipFill>
          <a:blip r:embed="rId3"/>
          <a:stretch>
            <a:fillRect/>
          </a:stretch>
        </p:blipFill>
        <p:spPr>
          <a:xfrm>
            <a:off x="4641850" y="3292475"/>
            <a:ext cx="3575050" cy="647700"/>
          </a:xfrm>
          <a:prstGeom prst="rect">
            <a:avLst/>
          </a:prstGeom>
        </p:spPr>
      </p:pic>
      <p:pic>
        <p:nvPicPr>
          <p:cNvPr id="7" name="图片 6"/>
          <p:cNvPicPr>
            <a:picLocks noChangeAspect="1"/>
          </p:cNvPicPr>
          <p:nvPr>
            <p:custDataLst>
              <p:tags r:id="rId4"/>
            </p:custDataLst>
          </p:nvPr>
        </p:nvPicPr>
        <p:blipFill>
          <a:blip r:embed="rId5"/>
          <a:stretch>
            <a:fillRect/>
          </a:stretch>
        </p:blipFill>
        <p:spPr>
          <a:xfrm>
            <a:off x="4511675" y="4706620"/>
            <a:ext cx="3835400" cy="5461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TextBox 8"/>
          <p:cNvSpPr txBox="1"/>
          <p:nvPr/>
        </p:nvSpPr>
        <p:spPr>
          <a:xfrm>
            <a:off x="662183" y="220765"/>
            <a:ext cx="3949155" cy="492125"/>
          </a:xfrm>
          <a:prstGeom prst="rect">
            <a:avLst/>
          </a:prstGeom>
          <a:noFill/>
        </p:spPr>
        <p:txBody>
          <a:bodyPr wrap="square" lIns="0" tIns="0" rIns="0" bIns="0" rtlCol="0" anchor="ctr">
            <a:spAutoFit/>
          </a:bodyPr>
          <a:lstStyle/>
          <a:p>
            <a:r>
              <a:rPr lang="zh-CN" altLang="en-US" sz="3200" dirty="0">
                <a:solidFill>
                  <a:schemeClr val="bg1">
                    <a:lumMod val="65000"/>
                  </a:schemeClr>
                </a:solidFill>
                <a:latin typeface="+mn-lt"/>
                <a:ea typeface="+mn-ea"/>
                <a:cs typeface="+mn-ea"/>
                <a:sym typeface="+mn-lt"/>
              </a:rPr>
              <a:t>代码</a:t>
            </a:r>
            <a:r>
              <a:rPr lang="zh-CN" altLang="en-US" sz="3200" dirty="0">
                <a:solidFill>
                  <a:schemeClr val="bg1">
                    <a:lumMod val="65000"/>
                  </a:schemeClr>
                </a:solidFill>
                <a:latin typeface="+mn-lt"/>
                <a:ea typeface="+mn-ea"/>
                <a:cs typeface="+mn-ea"/>
                <a:sym typeface="+mn-lt"/>
              </a:rPr>
              <a:t>实现</a:t>
            </a:r>
            <a:endParaRPr lang="zh-CN" altLang="en-US" sz="3200" dirty="0">
              <a:solidFill>
                <a:schemeClr val="bg1">
                  <a:lumMod val="65000"/>
                </a:schemeClr>
              </a:solidFill>
              <a:latin typeface="+mn-lt"/>
              <a:ea typeface="+mn-ea"/>
              <a:cs typeface="+mn-ea"/>
              <a:sym typeface="+mn-lt"/>
            </a:endParaRPr>
          </a:p>
        </p:txBody>
      </p:sp>
      <p:sp>
        <p:nvSpPr>
          <p:cNvPr id="75" name="任意多边形: 形状 74"/>
          <p:cNvSpPr/>
          <p:nvPr/>
        </p:nvSpPr>
        <p:spPr>
          <a:xfrm rot="16200000" flipV="1">
            <a:off x="-244220" y="224648"/>
            <a:ext cx="1043611" cy="555170"/>
          </a:xfrm>
          <a:custGeom>
            <a:avLst/>
            <a:gdLst>
              <a:gd name="connsiteX0" fmla="*/ 2311910 w 4623820"/>
              <a:gd name="connsiteY0" fmla="*/ 0 h 1994395"/>
              <a:gd name="connsiteX1" fmla="*/ 4604624 w 4623820"/>
              <a:gd name="connsiteY1" fmla="*/ 1868616 h 1994395"/>
              <a:gd name="connsiteX2" fmla="*/ 4623820 w 4623820"/>
              <a:gd name="connsiteY2" fmla="*/ 1994395 h 1994395"/>
              <a:gd name="connsiteX3" fmla="*/ 0 w 4623820"/>
              <a:gd name="connsiteY3" fmla="*/ 1994395 h 1994395"/>
              <a:gd name="connsiteX4" fmla="*/ 19196 w 4623820"/>
              <a:gd name="connsiteY4" fmla="*/ 1868616 h 1994395"/>
              <a:gd name="connsiteX5" fmla="*/ 2311910 w 4623820"/>
              <a:gd name="connsiteY5" fmla="*/ 0 h 1994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23820" h="1994395">
                <a:moveTo>
                  <a:pt x="2311910" y="0"/>
                </a:moveTo>
                <a:cubicBezTo>
                  <a:pt x="3442839" y="0"/>
                  <a:pt x="4386404" y="802199"/>
                  <a:pt x="4604624" y="1868616"/>
                </a:cubicBezTo>
                <a:lnTo>
                  <a:pt x="4623820" y="1994395"/>
                </a:lnTo>
                <a:lnTo>
                  <a:pt x="0" y="1994395"/>
                </a:lnTo>
                <a:lnTo>
                  <a:pt x="19196" y="1868616"/>
                </a:lnTo>
                <a:cubicBezTo>
                  <a:pt x="237417" y="802199"/>
                  <a:pt x="1180982" y="0"/>
                  <a:pt x="2311910" y="0"/>
                </a:cubicBezTo>
                <a:close/>
              </a:path>
            </a:pathLst>
          </a:custGeom>
          <a:solidFill>
            <a:srgbClr val="CECE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6" name="任意多边形: 形状 75"/>
          <p:cNvSpPr/>
          <p:nvPr/>
        </p:nvSpPr>
        <p:spPr>
          <a:xfrm rot="16200000" flipV="1">
            <a:off x="-151516" y="314219"/>
            <a:ext cx="675584" cy="372552"/>
          </a:xfrm>
          <a:custGeom>
            <a:avLst/>
            <a:gdLst>
              <a:gd name="connsiteX0" fmla="*/ 2311910 w 4623820"/>
              <a:gd name="connsiteY0" fmla="*/ 0 h 1994395"/>
              <a:gd name="connsiteX1" fmla="*/ 4604624 w 4623820"/>
              <a:gd name="connsiteY1" fmla="*/ 1868616 h 1994395"/>
              <a:gd name="connsiteX2" fmla="*/ 4623820 w 4623820"/>
              <a:gd name="connsiteY2" fmla="*/ 1994395 h 1994395"/>
              <a:gd name="connsiteX3" fmla="*/ 0 w 4623820"/>
              <a:gd name="connsiteY3" fmla="*/ 1994395 h 1994395"/>
              <a:gd name="connsiteX4" fmla="*/ 19196 w 4623820"/>
              <a:gd name="connsiteY4" fmla="*/ 1868616 h 1994395"/>
              <a:gd name="connsiteX5" fmla="*/ 2311910 w 4623820"/>
              <a:gd name="connsiteY5" fmla="*/ 0 h 1994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23820" h="1994395">
                <a:moveTo>
                  <a:pt x="2311910" y="0"/>
                </a:moveTo>
                <a:cubicBezTo>
                  <a:pt x="3442839" y="0"/>
                  <a:pt x="4386404" y="802199"/>
                  <a:pt x="4604624" y="1868616"/>
                </a:cubicBezTo>
                <a:lnTo>
                  <a:pt x="4623820" y="1994395"/>
                </a:lnTo>
                <a:lnTo>
                  <a:pt x="0" y="1994395"/>
                </a:lnTo>
                <a:lnTo>
                  <a:pt x="19196" y="1868616"/>
                </a:lnTo>
                <a:cubicBezTo>
                  <a:pt x="237417" y="802199"/>
                  <a:pt x="1180982" y="0"/>
                  <a:pt x="2311910" y="0"/>
                </a:cubicBezTo>
                <a:close/>
              </a:path>
            </a:pathLst>
          </a:custGeom>
          <a:solidFill>
            <a:srgbClr val="FBDB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 name="文本框 2"/>
          <p:cNvSpPr txBox="1"/>
          <p:nvPr>
            <p:custDataLst>
              <p:tags r:id="rId1"/>
            </p:custDataLst>
          </p:nvPr>
        </p:nvSpPr>
        <p:spPr>
          <a:xfrm>
            <a:off x="812800" y="2247900"/>
            <a:ext cx="10481945" cy="629920"/>
          </a:xfrm>
          <a:prstGeom prst="rect">
            <a:avLst/>
          </a:prstGeom>
          <a:noFill/>
        </p:spPr>
        <p:txBody>
          <a:bodyPr wrap="square" rtlCol="0" anchor="t">
            <a:noAutofit/>
          </a:bodyPr>
          <a:p>
            <a:pPr indent="457200"/>
            <a:r>
              <a:rPr lang="zh-CN" altLang="en-US"/>
              <a:t>在代码实现方面，我们尝试了手写基于SMO算法的SVM传统网络，以及通过sklearn.svm库函数同时搭建了一个SVM网络作为参考对照。</a:t>
            </a:r>
            <a:endParaRPr lang="zh-CN" altLang="en-US"/>
          </a:p>
          <a:p>
            <a:pPr indent="457200"/>
            <a:endParaRPr lang="zh-CN" altLang="en-US"/>
          </a:p>
          <a:p>
            <a:pPr indent="457200"/>
            <a:r>
              <a:rPr lang="zh-CN" altLang="en-US"/>
              <a:t>对于前者，我们实现了linear、RBF、sigmoid三种核函数的方法，并采用训练集、验证集、测试集的思路进行训练。</a:t>
            </a:r>
            <a:endParaRPr lang="en-US" altLang="zh-CN"/>
          </a:p>
          <a:p>
            <a:pPr indent="457200"/>
            <a:endParaRPr lang="en-US" altLang="zh-CN"/>
          </a:p>
          <a:p>
            <a:pPr indent="457200"/>
            <a:r>
              <a:rPr lang="zh-CN" altLang="en-US"/>
              <a:t>对于后者，我们采用了makepipeline的方式，并且通过十折交叉验证（RepeatKFold）的思路进行训练。</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TextBox 8"/>
          <p:cNvSpPr txBox="1"/>
          <p:nvPr/>
        </p:nvSpPr>
        <p:spPr>
          <a:xfrm>
            <a:off x="662305" y="220980"/>
            <a:ext cx="4614545" cy="492125"/>
          </a:xfrm>
          <a:prstGeom prst="rect">
            <a:avLst/>
          </a:prstGeom>
          <a:noFill/>
        </p:spPr>
        <p:txBody>
          <a:bodyPr wrap="square" lIns="0" tIns="0" rIns="0" bIns="0" rtlCol="0" anchor="ctr">
            <a:spAutoFit/>
          </a:bodyPr>
          <a:lstStyle/>
          <a:p>
            <a:r>
              <a:rPr lang="zh-CN" altLang="en-US" sz="3200" dirty="0">
                <a:solidFill>
                  <a:schemeClr val="bg1">
                    <a:lumMod val="65000"/>
                  </a:schemeClr>
                </a:solidFill>
                <a:latin typeface="+mn-lt"/>
                <a:ea typeface="+mn-ea"/>
                <a:cs typeface="+mn-ea"/>
                <a:sym typeface="+mn-lt"/>
              </a:rPr>
              <a:t>代码实现</a:t>
            </a:r>
            <a:r>
              <a:rPr lang="en-US" altLang="zh-CN" sz="3200" dirty="0">
                <a:solidFill>
                  <a:schemeClr val="bg1">
                    <a:lumMod val="65000"/>
                  </a:schemeClr>
                </a:solidFill>
                <a:latin typeface="+mn-lt"/>
                <a:ea typeface="+mn-ea"/>
                <a:cs typeface="+mn-ea"/>
                <a:sym typeface="+mn-lt"/>
              </a:rPr>
              <a:t> -- </a:t>
            </a:r>
            <a:r>
              <a:rPr lang="zh-CN" altLang="en-US" sz="3200" dirty="0">
                <a:solidFill>
                  <a:schemeClr val="bg1">
                    <a:lumMod val="65000"/>
                  </a:schemeClr>
                </a:solidFill>
                <a:latin typeface="+mn-lt"/>
                <a:ea typeface="+mn-ea"/>
                <a:cs typeface="+mn-ea"/>
                <a:sym typeface="+mn-lt"/>
              </a:rPr>
              <a:t>计算</a:t>
            </a:r>
            <a:r>
              <a:rPr lang="zh-CN" altLang="en-US" sz="3200" dirty="0">
                <a:solidFill>
                  <a:schemeClr val="bg1">
                    <a:lumMod val="65000"/>
                  </a:schemeClr>
                </a:solidFill>
                <a:latin typeface="+mn-lt"/>
                <a:ea typeface="+mn-ea"/>
                <a:cs typeface="+mn-ea"/>
                <a:sym typeface="+mn-lt"/>
              </a:rPr>
              <a:t>核函数</a:t>
            </a:r>
            <a:endParaRPr lang="zh-CN" altLang="en-US" sz="3200" dirty="0">
              <a:solidFill>
                <a:schemeClr val="bg1">
                  <a:lumMod val="65000"/>
                </a:schemeClr>
              </a:solidFill>
              <a:latin typeface="+mn-lt"/>
              <a:ea typeface="+mn-ea"/>
              <a:cs typeface="+mn-ea"/>
              <a:sym typeface="+mn-lt"/>
            </a:endParaRPr>
          </a:p>
        </p:txBody>
      </p:sp>
      <p:sp>
        <p:nvSpPr>
          <p:cNvPr id="75" name="任意多边形: 形状 74"/>
          <p:cNvSpPr/>
          <p:nvPr/>
        </p:nvSpPr>
        <p:spPr>
          <a:xfrm rot="16200000" flipV="1">
            <a:off x="-244220" y="224648"/>
            <a:ext cx="1043611" cy="555170"/>
          </a:xfrm>
          <a:custGeom>
            <a:avLst/>
            <a:gdLst>
              <a:gd name="connsiteX0" fmla="*/ 2311910 w 4623820"/>
              <a:gd name="connsiteY0" fmla="*/ 0 h 1994395"/>
              <a:gd name="connsiteX1" fmla="*/ 4604624 w 4623820"/>
              <a:gd name="connsiteY1" fmla="*/ 1868616 h 1994395"/>
              <a:gd name="connsiteX2" fmla="*/ 4623820 w 4623820"/>
              <a:gd name="connsiteY2" fmla="*/ 1994395 h 1994395"/>
              <a:gd name="connsiteX3" fmla="*/ 0 w 4623820"/>
              <a:gd name="connsiteY3" fmla="*/ 1994395 h 1994395"/>
              <a:gd name="connsiteX4" fmla="*/ 19196 w 4623820"/>
              <a:gd name="connsiteY4" fmla="*/ 1868616 h 1994395"/>
              <a:gd name="connsiteX5" fmla="*/ 2311910 w 4623820"/>
              <a:gd name="connsiteY5" fmla="*/ 0 h 1994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23820" h="1994395">
                <a:moveTo>
                  <a:pt x="2311910" y="0"/>
                </a:moveTo>
                <a:cubicBezTo>
                  <a:pt x="3442839" y="0"/>
                  <a:pt x="4386404" y="802199"/>
                  <a:pt x="4604624" y="1868616"/>
                </a:cubicBezTo>
                <a:lnTo>
                  <a:pt x="4623820" y="1994395"/>
                </a:lnTo>
                <a:lnTo>
                  <a:pt x="0" y="1994395"/>
                </a:lnTo>
                <a:lnTo>
                  <a:pt x="19196" y="1868616"/>
                </a:lnTo>
                <a:cubicBezTo>
                  <a:pt x="237417" y="802199"/>
                  <a:pt x="1180982" y="0"/>
                  <a:pt x="2311910" y="0"/>
                </a:cubicBezTo>
                <a:close/>
              </a:path>
            </a:pathLst>
          </a:custGeom>
          <a:solidFill>
            <a:srgbClr val="CECE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6" name="任意多边形: 形状 75"/>
          <p:cNvSpPr/>
          <p:nvPr/>
        </p:nvSpPr>
        <p:spPr>
          <a:xfrm rot="16200000" flipV="1">
            <a:off x="-151516" y="314219"/>
            <a:ext cx="675584" cy="372552"/>
          </a:xfrm>
          <a:custGeom>
            <a:avLst/>
            <a:gdLst>
              <a:gd name="connsiteX0" fmla="*/ 2311910 w 4623820"/>
              <a:gd name="connsiteY0" fmla="*/ 0 h 1994395"/>
              <a:gd name="connsiteX1" fmla="*/ 4604624 w 4623820"/>
              <a:gd name="connsiteY1" fmla="*/ 1868616 h 1994395"/>
              <a:gd name="connsiteX2" fmla="*/ 4623820 w 4623820"/>
              <a:gd name="connsiteY2" fmla="*/ 1994395 h 1994395"/>
              <a:gd name="connsiteX3" fmla="*/ 0 w 4623820"/>
              <a:gd name="connsiteY3" fmla="*/ 1994395 h 1994395"/>
              <a:gd name="connsiteX4" fmla="*/ 19196 w 4623820"/>
              <a:gd name="connsiteY4" fmla="*/ 1868616 h 1994395"/>
              <a:gd name="connsiteX5" fmla="*/ 2311910 w 4623820"/>
              <a:gd name="connsiteY5" fmla="*/ 0 h 1994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23820" h="1994395">
                <a:moveTo>
                  <a:pt x="2311910" y="0"/>
                </a:moveTo>
                <a:cubicBezTo>
                  <a:pt x="3442839" y="0"/>
                  <a:pt x="4386404" y="802199"/>
                  <a:pt x="4604624" y="1868616"/>
                </a:cubicBezTo>
                <a:lnTo>
                  <a:pt x="4623820" y="1994395"/>
                </a:lnTo>
                <a:lnTo>
                  <a:pt x="0" y="1994395"/>
                </a:lnTo>
                <a:lnTo>
                  <a:pt x="19196" y="1868616"/>
                </a:lnTo>
                <a:cubicBezTo>
                  <a:pt x="237417" y="802199"/>
                  <a:pt x="1180982" y="0"/>
                  <a:pt x="2311910" y="0"/>
                </a:cubicBezTo>
                <a:close/>
              </a:path>
            </a:pathLst>
          </a:custGeom>
          <a:solidFill>
            <a:srgbClr val="FBDB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 name="文本框 2"/>
          <p:cNvSpPr txBox="1"/>
          <p:nvPr>
            <p:custDataLst>
              <p:tags r:id="rId1"/>
            </p:custDataLst>
          </p:nvPr>
        </p:nvSpPr>
        <p:spPr>
          <a:xfrm>
            <a:off x="812800" y="880110"/>
            <a:ext cx="10481945" cy="629920"/>
          </a:xfrm>
          <a:prstGeom prst="rect">
            <a:avLst/>
          </a:prstGeom>
          <a:noFill/>
        </p:spPr>
        <p:txBody>
          <a:bodyPr wrap="square" rtlCol="0" anchor="t">
            <a:noAutofit/>
          </a:bodyPr>
          <a:p>
            <a:pPr indent="457200"/>
            <a:endParaRPr lang="zh-CN" altLang="en-US"/>
          </a:p>
        </p:txBody>
      </p:sp>
      <p:pic>
        <p:nvPicPr>
          <p:cNvPr id="2" name="图片 1"/>
          <p:cNvPicPr>
            <a:picLocks noChangeAspect="1"/>
          </p:cNvPicPr>
          <p:nvPr>
            <p:custDataLst>
              <p:tags r:id="rId2"/>
            </p:custDataLst>
          </p:nvPr>
        </p:nvPicPr>
        <p:blipFill>
          <a:blip r:embed="rId3"/>
          <a:stretch>
            <a:fillRect/>
          </a:stretch>
        </p:blipFill>
        <p:spPr>
          <a:xfrm>
            <a:off x="2541270" y="880110"/>
            <a:ext cx="7711440" cy="4749165"/>
          </a:xfrm>
          <a:prstGeom prst="rect">
            <a:avLst/>
          </a:prstGeom>
        </p:spPr>
      </p:pic>
      <p:pic>
        <p:nvPicPr>
          <p:cNvPr id="4" name="图片 3"/>
          <p:cNvPicPr>
            <a:picLocks noChangeAspect="1"/>
          </p:cNvPicPr>
          <p:nvPr>
            <p:custDataLst>
              <p:tags r:id="rId4"/>
            </p:custDataLst>
          </p:nvPr>
        </p:nvPicPr>
        <p:blipFill>
          <a:blip r:embed="rId5"/>
          <a:stretch>
            <a:fillRect/>
          </a:stretch>
        </p:blipFill>
        <p:spPr>
          <a:xfrm>
            <a:off x="3837305" y="5848350"/>
            <a:ext cx="4749800" cy="11112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TextBox 8"/>
          <p:cNvSpPr txBox="1"/>
          <p:nvPr/>
        </p:nvSpPr>
        <p:spPr>
          <a:xfrm>
            <a:off x="662305" y="220980"/>
            <a:ext cx="5027295" cy="492125"/>
          </a:xfrm>
          <a:prstGeom prst="rect">
            <a:avLst/>
          </a:prstGeom>
          <a:noFill/>
        </p:spPr>
        <p:txBody>
          <a:bodyPr wrap="square" lIns="0" tIns="0" rIns="0" bIns="0" rtlCol="0" anchor="ctr">
            <a:spAutoFit/>
          </a:bodyPr>
          <a:lstStyle/>
          <a:p>
            <a:r>
              <a:rPr lang="zh-CN" altLang="en-US" sz="3200" dirty="0">
                <a:solidFill>
                  <a:schemeClr val="bg1">
                    <a:lumMod val="65000"/>
                  </a:schemeClr>
                </a:solidFill>
                <a:latin typeface="+mn-lt"/>
                <a:ea typeface="+mn-ea"/>
                <a:cs typeface="+mn-ea"/>
                <a:sym typeface="+mn-lt"/>
              </a:rPr>
              <a:t>代码实现</a:t>
            </a:r>
            <a:r>
              <a:rPr lang="en-US" altLang="zh-CN" sz="3200" dirty="0">
                <a:solidFill>
                  <a:schemeClr val="bg1">
                    <a:lumMod val="65000"/>
                  </a:schemeClr>
                </a:solidFill>
                <a:latin typeface="+mn-lt"/>
                <a:ea typeface="+mn-ea"/>
                <a:cs typeface="+mn-ea"/>
                <a:sym typeface="+mn-lt"/>
              </a:rPr>
              <a:t> -- </a:t>
            </a:r>
            <a:r>
              <a:rPr lang="zh-CN" altLang="en-US" sz="3200" dirty="0">
                <a:solidFill>
                  <a:schemeClr val="bg1">
                    <a:lumMod val="65000"/>
                  </a:schemeClr>
                </a:solidFill>
                <a:latin typeface="+mn-lt"/>
                <a:ea typeface="+mn-ea"/>
                <a:cs typeface="+mn-ea"/>
                <a:sym typeface="+mn-lt"/>
              </a:rPr>
              <a:t>计算</a:t>
            </a:r>
            <a:r>
              <a:rPr lang="en-US" altLang="zh-CN" sz="3200" dirty="0">
                <a:solidFill>
                  <a:schemeClr val="bg1">
                    <a:lumMod val="65000"/>
                  </a:schemeClr>
                </a:solidFill>
                <a:latin typeface="+mn-lt"/>
                <a:ea typeface="+mn-ea"/>
                <a:cs typeface="+mn-ea"/>
                <a:sym typeface="+mn-lt"/>
              </a:rPr>
              <a:t>alpha</a:t>
            </a:r>
            <a:r>
              <a:rPr lang="zh-CN" altLang="en-US" sz="3200" dirty="0">
                <a:solidFill>
                  <a:schemeClr val="bg1">
                    <a:lumMod val="65000"/>
                  </a:schemeClr>
                </a:solidFill>
                <a:latin typeface="+mn-lt"/>
                <a:ea typeface="+mn-ea"/>
                <a:cs typeface="+mn-ea"/>
                <a:sym typeface="+mn-lt"/>
              </a:rPr>
              <a:t>和</a:t>
            </a:r>
            <a:r>
              <a:rPr lang="en-US" altLang="zh-CN" sz="3200" dirty="0">
                <a:solidFill>
                  <a:schemeClr val="bg1">
                    <a:lumMod val="65000"/>
                  </a:schemeClr>
                </a:solidFill>
                <a:latin typeface="+mn-lt"/>
                <a:ea typeface="+mn-ea"/>
                <a:cs typeface="+mn-ea"/>
                <a:sym typeface="+mn-lt"/>
              </a:rPr>
              <a:t>b</a:t>
            </a:r>
            <a:endParaRPr lang="en-US" altLang="zh-CN" sz="3200" dirty="0">
              <a:solidFill>
                <a:schemeClr val="bg1">
                  <a:lumMod val="65000"/>
                </a:schemeClr>
              </a:solidFill>
              <a:latin typeface="+mn-lt"/>
              <a:ea typeface="+mn-ea"/>
              <a:cs typeface="+mn-ea"/>
              <a:sym typeface="+mn-lt"/>
            </a:endParaRPr>
          </a:p>
        </p:txBody>
      </p:sp>
      <p:sp>
        <p:nvSpPr>
          <p:cNvPr id="75" name="任意多边形: 形状 74"/>
          <p:cNvSpPr/>
          <p:nvPr/>
        </p:nvSpPr>
        <p:spPr>
          <a:xfrm rot="16200000" flipV="1">
            <a:off x="-244220" y="224648"/>
            <a:ext cx="1043611" cy="555170"/>
          </a:xfrm>
          <a:custGeom>
            <a:avLst/>
            <a:gdLst>
              <a:gd name="connsiteX0" fmla="*/ 2311910 w 4623820"/>
              <a:gd name="connsiteY0" fmla="*/ 0 h 1994395"/>
              <a:gd name="connsiteX1" fmla="*/ 4604624 w 4623820"/>
              <a:gd name="connsiteY1" fmla="*/ 1868616 h 1994395"/>
              <a:gd name="connsiteX2" fmla="*/ 4623820 w 4623820"/>
              <a:gd name="connsiteY2" fmla="*/ 1994395 h 1994395"/>
              <a:gd name="connsiteX3" fmla="*/ 0 w 4623820"/>
              <a:gd name="connsiteY3" fmla="*/ 1994395 h 1994395"/>
              <a:gd name="connsiteX4" fmla="*/ 19196 w 4623820"/>
              <a:gd name="connsiteY4" fmla="*/ 1868616 h 1994395"/>
              <a:gd name="connsiteX5" fmla="*/ 2311910 w 4623820"/>
              <a:gd name="connsiteY5" fmla="*/ 0 h 1994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23820" h="1994395">
                <a:moveTo>
                  <a:pt x="2311910" y="0"/>
                </a:moveTo>
                <a:cubicBezTo>
                  <a:pt x="3442839" y="0"/>
                  <a:pt x="4386404" y="802199"/>
                  <a:pt x="4604624" y="1868616"/>
                </a:cubicBezTo>
                <a:lnTo>
                  <a:pt x="4623820" y="1994395"/>
                </a:lnTo>
                <a:lnTo>
                  <a:pt x="0" y="1994395"/>
                </a:lnTo>
                <a:lnTo>
                  <a:pt x="19196" y="1868616"/>
                </a:lnTo>
                <a:cubicBezTo>
                  <a:pt x="237417" y="802199"/>
                  <a:pt x="1180982" y="0"/>
                  <a:pt x="2311910" y="0"/>
                </a:cubicBezTo>
                <a:close/>
              </a:path>
            </a:pathLst>
          </a:custGeom>
          <a:solidFill>
            <a:srgbClr val="CECE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6" name="任意多边形: 形状 75"/>
          <p:cNvSpPr/>
          <p:nvPr/>
        </p:nvSpPr>
        <p:spPr>
          <a:xfrm rot="16200000" flipV="1">
            <a:off x="-151516" y="314219"/>
            <a:ext cx="675584" cy="372552"/>
          </a:xfrm>
          <a:custGeom>
            <a:avLst/>
            <a:gdLst>
              <a:gd name="connsiteX0" fmla="*/ 2311910 w 4623820"/>
              <a:gd name="connsiteY0" fmla="*/ 0 h 1994395"/>
              <a:gd name="connsiteX1" fmla="*/ 4604624 w 4623820"/>
              <a:gd name="connsiteY1" fmla="*/ 1868616 h 1994395"/>
              <a:gd name="connsiteX2" fmla="*/ 4623820 w 4623820"/>
              <a:gd name="connsiteY2" fmla="*/ 1994395 h 1994395"/>
              <a:gd name="connsiteX3" fmla="*/ 0 w 4623820"/>
              <a:gd name="connsiteY3" fmla="*/ 1994395 h 1994395"/>
              <a:gd name="connsiteX4" fmla="*/ 19196 w 4623820"/>
              <a:gd name="connsiteY4" fmla="*/ 1868616 h 1994395"/>
              <a:gd name="connsiteX5" fmla="*/ 2311910 w 4623820"/>
              <a:gd name="connsiteY5" fmla="*/ 0 h 1994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23820" h="1994395">
                <a:moveTo>
                  <a:pt x="2311910" y="0"/>
                </a:moveTo>
                <a:cubicBezTo>
                  <a:pt x="3442839" y="0"/>
                  <a:pt x="4386404" y="802199"/>
                  <a:pt x="4604624" y="1868616"/>
                </a:cubicBezTo>
                <a:lnTo>
                  <a:pt x="4623820" y="1994395"/>
                </a:lnTo>
                <a:lnTo>
                  <a:pt x="0" y="1994395"/>
                </a:lnTo>
                <a:lnTo>
                  <a:pt x="19196" y="1868616"/>
                </a:lnTo>
                <a:cubicBezTo>
                  <a:pt x="237417" y="802199"/>
                  <a:pt x="1180982" y="0"/>
                  <a:pt x="2311910" y="0"/>
                </a:cubicBezTo>
                <a:close/>
              </a:path>
            </a:pathLst>
          </a:custGeom>
          <a:solidFill>
            <a:srgbClr val="FBDB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 name="文本框 2"/>
          <p:cNvSpPr txBox="1"/>
          <p:nvPr>
            <p:custDataLst>
              <p:tags r:id="rId1"/>
            </p:custDataLst>
          </p:nvPr>
        </p:nvSpPr>
        <p:spPr>
          <a:xfrm>
            <a:off x="812800" y="880110"/>
            <a:ext cx="10481945" cy="629920"/>
          </a:xfrm>
          <a:prstGeom prst="rect">
            <a:avLst/>
          </a:prstGeom>
          <a:noFill/>
        </p:spPr>
        <p:txBody>
          <a:bodyPr wrap="square" rtlCol="0" anchor="t">
            <a:noAutofit/>
          </a:bodyPr>
          <a:p>
            <a:pPr indent="457200"/>
            <a:endParaRPr lang="zh-CN" altLang="en-US"/>
          </a:p>
        </p:txBody>
      </p:sp>
      <p:pic>
        <p:nvPicPr>
          <p:cNvPr id="4" name="图片 3"/>
          <p:cNvPicPr>
            <a:picLocks noChangeAspect="1"/>
          </p:cNvPicPr>
          <p:nvPr>
            <p:custDataLst>
              <p:tags r:id="rId2"/>
            </p:custDataLst>
          </p:nvPr>
        </p:nvPicPr>
        <p:blipFill>
          <a:blip r:embed="rId3"/>
          <a:stretch>
            <a:fillRect/>
          </a:stretch>
        </p:blipFill>
        <p:spPr>
          <a:xfrm>
            <a:off x="3764915" y="694690"/>
            <a:ext cx="5302250" cy="660400"/>
          </a:xfrm>
          <a:prstGeom prst="rect">
            <a:avLst/>
          </a:prstGeom>
        </p:spPr>
      </p:pic>
      <p:pic>
        <p:nvPicPr>
          <p:cNvPr id="5" name="图片 4"/>
          <p:cNvPicPr>
            <a:picLocks noChangeAspect="1"/>
          </p:cNvPicPr>
          <p:nvPr>
            <p:custDataLst>
              <p:tags r:id="rId4"/>
            </p:custDataLst>
          </p:nvPr>
        </p:nvPicPr>
        <p:blipFill>
          <a:blip r:embed="rId5"/>
          <a:stretch>
            <a:fillRect/>
          </a:stretch>
        </p:blipFill>
        <p:spPr>
          <a:xfrm>
            <a:off x="3981450" y="1456690"/>
            <a:ext cx="4984115" cy="3883660"/>
          </a:xfrm>
          <a:prstGeom prst="rect">
            <a:avLst/>
          </a:prstGeom>
        </p:spPr>
      </p:pic>
      <p:pic>
        <p:nvPicPr>
          <p:cNvPr id="6" name="图片 5"/>
          <p:cNvPicPr>
            <a:picLocks noChangeAspect="1"/>
          </p:cNvPicPr>
          <p:nvPr>
            <p:custDataLst>
              <p:tags r:id="rId6"/>
            </p:custDataLst>
          </p:nvPr>
        </p:nvPicPr>
        <p:blipFill>
          <a:blip r:embed="rId7"/>
          <a:stretch>
            <a:fillRect/>
          </a:stretch>
        </p:blipFill>
        <p:spPr>
          <a:xfrm>
            <a:off x="4215130" y="5412105"/>
            <a:ext cx="4517390" cy="173545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TextBox 8"/>
          <p:cNvSpPr txBox="1"/>
          <p:nvPr/>
        </p:nvSpPr>
        <p:spPr>
          <a:xfrm>
            <a:off x="662183" y="220765"/>
            <a:ext cx="3949155" cy="492125"/>
          </a:xfrm>
          <a:prstGeom prst="rect">
            <a:avLst/>
          </a:prstGeom>
          <a:noFill/>
        </p:spPr>
        <p:txBody>
          <a:bodyPr wrap="square" lIns="0" tIns="0" rIns="0" bIns="0" rtlCol="0" anchor="ctr">
            <a:spAutoFit/>
          </a:bodyPr>
          <a:lstStyle/>
          <a:p>
            <a:r>
              <a:rPr lang="zh-CN" altLang="en-US" sz="3200" dirty="0">
                <a:solidFill>
                  <a:schemeClr val="bg1">
                    <a:lumMod val="65000"/>
                  </a:schemeClr>
                </a:solidFill>
                <a:latin typeface="+mn-lt"/>
                <a:ea typeface="+mn-ea"/>
                <a:cs typeface="+mn-ea"/>
                <a:sym typeface="+mn-lt"/>
              </a:rPr>
              <a:t>结果分析</a:t>
            </a:r>
            <a:endParaRPr lang="zh-CN" altLang="en-US" sz="3200" dirty="0">
              <a:solidFill>
                <a:schemeClr val="bg1">
                  <a:lumMod val="65000"/>
                </a:schemeClr>
              </a:solidFill>
              <a:latin typeface="+mn-lt"/>
              <a:ea typeface="+mn-ea"/>
              <a:cs typeface="+mn-ea"/>
              <a:sym typeface="+mn-lt"/>
            </a:endParaRPr>
          </a:p>
        </p:txBody>
      </p:sp>
      <p:sp>
        <p:nvSpPr>
          <p:cNvPr id="75" name="任意多边形: 形状 74"/>
          <p:cNvSpPr/>
          <p:nvPr/>
        </p:nvSpPr>
        <p:spPr>
          <a:xfrm rot="16200000" flipV="1">
            <a:off x="-244220" y="224648"/>
            <a:ext cx="1043611" cy="555170"/>
          </a:xfrm>
          <a:custGeom>
            <a:avLst/>
            <a:gdLst>
              <a:gd name="connsiteX0" fmla="*/ 2311910 w 4623820"/>
              <a:gd name="connsiteY0" fmla="*/ 0 h 1994395"/>
              <a:gd name="connsiteX1" fmla="*/ 4604624 w 4623820"/>
              <a:gd name="connsiteY1" fmla="*/ 1868616 h 1994395"/>
              <a:gd name="connsiteX2" fmla="*/ 4623820 w 4623820"/>
              <a:gd name="connsiteY2" fmla="*/ 1994395 h 1994395"/>
              <a:gd name="connsiteX3" fmla="*/ 0 w 4623820"/>
              <a:gd name="connsiteY3" fmla="*/ 1994395 h 1994395"/>
              <a:gd name="connsiteX4" fmla="*/ 19196 w 4623820"/>
              <a:gd name="connsiteY4" fmla="*/ 1868616 h 1994395"/>
              <a:gd name="connsiteX5" fmla="*/ 2311910 w 4623820"/>
              <a:gd name="connsiteY5" fmla="*/ 0 h 1994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23820" h="1994395">
                <a:moveTo>
                  <a:pt x="2311910" y="0"/>
                </a:moveTo>
                <a:cubicBezTo>
                  <a:pt x="3442839" y="0"/>
                  <a:pt x="4386404" y="802199"/>
                  <a:pt x="4604624" y="1868616"/>
                </a:cubicBezTo>
                <a:lnTo>
                  <a:pt x="4623820" y="1994395"/>
                </a:lnTo>
                <a:lnTo>
                  <a:pt x="0" y="1994395"/>
                </a:lnTo>
                <a:lnTo>
                  <a:pt x="19196" y="1868616"/>
                </a:lnTo>
                <a:cubicBezTo>
                  <a:pt x="237417" y="802199"/>
                  <a:pt x="1180982" y="0"/>
                  <a:pt x="2311910" y="0"/>
                </a:cubicBezTo>
                <a:close/>
              </a:path>
            </a:pathLst>
          </a:custGeom>
          <a:solidFill>
            <a:srgbClr val="CECE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6" name="任意多边形: 形状 75"/>
          <p:cNvSpPr/>
          <p:nvPr/>
        </p:nvSpPr>
        <p:spPr>
          <a:xfrm rot="16200000" flipV="1">
            <a:off x="-151516" y="314219"/>
            <a:ext cx="675584" cy="372552"/>
          </a:xfrm>
          <a:custGeom>
            <a:avLst/>
            <a:gdLst>
              <a:gd name="connsiteX0" fmla="*/ 2311910 w 4623820"/>
              <a:gd name="connsiteY0" fmla="*/ 0 h 1994395"/>
              <a:gd name="connsiteX1" fmla="*/ 4604624 w 4623820"/>
              <a:gd name="connsiteY1" fmla="*/ 1868616 h 1994395"/>
              <a:gd name="connsiteX2" fmla="*/ 4623820 w 4623820"/>
              <a:gd name="connsiteY2" fmla="*/ 1994395 h 1994395"/>
              <a:gd name="connsiteX3" fmla="*/ 0 w 4623820"/>
              <a:gd name="connsiteY3" fmla="*/ 1994395 h 1994395"/>
              <a:gd name="connsiteX4" fmla="*/ 19196 w 4623820"/>
              <a:gd name="connsiteY4" fmla="*/ 1868616 h 1994395"/>
              <a:gd name="connsiteX5" fmla="*/ 2311910 w 4623820"/>
              <a:gd name="connsiteY5" fmla="*/ 0 h 1994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23820" h="1994395">
                <a:moveTo>
                  <a:pt x="2311910" y="0"/>
                </a:moveTo>
                <a:cubicBezTo>
                  <a:pt x="3442839" y="0"/>
                  <a:pt x="4386404" y="802199"/>
                  <a:pt x="4604624" y="1868616"/>
                </a:cubicBezTo>
                <a:lnTo>
                  <a:pt x="4623820" y="1994395"/>
                </a:lnTo>
                <a:lnTo>
                  <a:pt x="0" y="1994395"/>
                </a:lnTo>
                <a:lnTo>
                  <a:pt x="19196" y="1868616"/>
                </a:lnTo>
                <a:cubicBezTo>
                  <a:pt x="237417" y="802199"/>
                  <a:pt x="1180982" y="0"/>
                  <a:pt x="2311910" y="0"/>
                </a:cubicBezTo>
                <a:close/>
              </a:path>
            </a:pathLst>
          </a:custGeom>
          <a:solidFill>
            <a:srgbClr val="FBDB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 name="文本框 2"/>
          <p:cNvSpPr txBox="1"/>
          <p:nvPr>
            <p:custDataLst>
              <p:tags r:id="rId1"/>
            </p:custDataLst>
          </p:nvPr>
        </p:nvSpPr>
        <p:spPr>
          <a:xfrm>
            <a:off x="812800" y="1458595"/>
            <a:ext cx="10481945" cy="629920"/>
          </a:xfrm>
          <a:prstGeom prst="rect">
            <a:avLst/>
          </a:prstGeom>
          <a:noFill/>
        </p:spPr>
        <p:txBody>
          <a:bodyPr wrap="square" rtlCol="0" anchor="t">
            <a:noAutofit/>
          </a:bodyPr>
          <a:p>
            <a:pPr indent="457200"/>
            <a:r>
              <a:rPr lang="zh-CN" altLang="en-US">
                <a:sym typeface="+mn-ea"/>
              </a:rPr>
              <a:t>-</a:t>
            </a:r>
            <a:r>
              <a:rPr lang="en-US" altLang="zh-CN">
                <a:sym typeface="+mn-ea"/>
              </a:rPr>
              <a:t> </a:t>
            </a:r>
            <a:r>
              <a:rPr lang="zh-CN" altLang="en-US"/>
              <a:t>sklearn的库函数</a:t>
            </a:r>
            <a:endParaRPr lang="en-US" altLang="zh-CN"/>
          </a:p>
          <a:p>
            <a:pPr indent="457200"/>
            <a:r>
              <a:rPr lang="zh-CN" altLang="en-US"/>
              <a:t>闭眼和睁眼的十折交叉验证的准确率都非常得高，到达了91%和96%，综合准确率到达87.6%。然而，这只是对于训练集的十折交叉验证的结果（由于训练样本不多，因此投入了全部样本），并不一定能够真实反应超平面的拟合程度，置信度有待考证。</a:t>
            </a:r>
            <a:endParaRPr lang="zh-CN" altLang="en-US"/>
          </a:p>
          <a:p>
            <a:pPr indent="457200"/>
            <a:endParaRPr lang="zh-CN" altLang="en-US"/>
          </a:p>
          <a:p>
            <a:pPr indent="457200"/>
            <a:r>
              <a:rPr lang="zh-CN" altLang="en-US"/>
              <a:t>- 基于SMO方法的SVM传统网络</a:t>
            </a:r>
            <a:endParaRPr lang="zh-CN" altLang="en-US"/>
          </a:p>
          <a:p>
            <a:pPr indent="457200"/>
            <a:r>
              <a:rPr lang="zh-CN" altLang="en-US"/>
              <a:t>在实际的训练过程中，训练成果并没有这么符合预期，多种搭配的准确率均为52.08%或47.91%（每次都会一边倒地将样本点分向同一侧）。</a:t>
            </a:r>
            <a:endParaRPr lang="zh-CN" altLang="en-US"/>
          </a:p>
        </p:txBody>
      </p:sp>
      <p:pic>
        <p:nvPicPr>
          <p:cNvPr id="2" name="图片 1"/>
          <p:cNvPicPr>
            <a:picLocks noChangeAspect="1"/>
          </p:cNvPicPr>
          <p:nvPr>
            <p:custDataLst>
              <p:tags r:id="rId2"/>
            </p:custDataLst>
          </p:nvPr>
        </p:nvPicPr>
        <p:blipFill>
          <a:blip r:embed="rId3"/>
          <a:stretch>
            <a:fillRect/>
          </a:stretch>
        </p:blipFill>
        <p:spPr>
          <a:xfrm>
            <a:off x="3838575" y="4264025"/>
            <a:ext cx="5200650" cy="16446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TextBox 8"/>
          <p:cNvSpPr txBox="1"/>
          <p:nvPr/>
        </p:nvSpPr>
        <p:spPr>
          <a:xfrm>
            <a:off x="662183" y="220765"/>
            <a:ext cx="3949155" cy="492125"/>
          </a:xfrm>
          <a:prstGeom prst="rect">
            <a:avLst/>
          </a:prstGeom>
          <a:noFill/>
        </p:spPr>
        <p:txBody>
          <a:bodyPr wrap="square" lIns="0" tIns="0" rIns="0" bIns="0" rtlCol="0" anchor="ctr">
            <a:spAutoFit/>
          </a:bodyPr>
          <a:lstStyle/>
          <a:p>
            <a:r>
              <a:rPr lang="zh-CN" altLang="en-US" sz="3200" dirty="0">
                <a:solidFill>
                  <a:schemeClr val="bg1">
                    <a:lumMod val="65000"/>
                  </a:schemeClr>
                </a:solidFill>
                <a:latin typeface="+mn-lt"/>
                <a:ea typeface="+mn-ea"/>
                <a:cs typeface="+mn-ea"/>
                <a:sym typeface="+mn-lt"/>
              </a:rPr>
              <a:t>结果分析</a:t>
            </a:r>
            <a:endParaRPr lang="zh-CN" altLang="en-US" sz="3200" dirty="0">
              <a:solidFill>
                <a:schemeClr val="bg1">
                  <a:lumMod val="65000"/>
                </a:schemeClr>
              </a:solidFill>
              <a:latin typeface="+mn-lt"/>
              <a:ea typeface="+mn-ea"/>
              <a:cs typeface="+mn-ea"/>
              <a:sym typeface="+mn-lt"/>
            </a:endParaRPr>
          </a:p>
        </p:txBody>
      </p:sp>
      <p:sp>
        <p:nvSpPr>
          <p:cNvPr id="75" name="任意多边形: 形状 74"/>
          <p:cNvSpPr/>
          <p:nvPr/>
        </p:nvSpPr>
        <p:spPr>
          <a:xfrm rot="16200000" flipV="1">
            <a:off x="-244220" y="224648"/>
            <a:ext cx="1043611" cy="555170"/>
          </a:xfrm>
          <a:custGeom>
            <a:avLst/>
            <a:gdLst>
              <a:gd name="connsiteX0" fmla="*/ 2311910 w 4623820"/>
              <a:gd name="connsiteY0" fmla="*/ 0 h 1994395"/>
              <a:gd name="connsiteX1" fmla="*/ 4604624 w 4623820"/>
              <a:gd name="connsiteY1" fmla="*/ 1868616 h 1994395"/>
              <a:gd name="connsiteX2" fmla="*/ 4623820 w 4623820"/>
              <a:gd name="connsiteY2" fmla="*/ 1994395 h 1994395"/>
              <a:gd name="connsiteX3" fmla="*/ 0 w 4623820"/>
              <a:gd name="connsiteY3" fmla="*/ 1994395 h 1994395"/>
              <a:gd name="connsiteX4" fmla="*/ 19196 w 4623820"/>
              <a:gd name="connsiteY4" fmla="*/ 1868616 h 1994395"/>
              <a:gd name="connsiteX5" fmla="*/ 2311910 w 4623820"/>
              <a:gd name="connsiteY5" fmla="*/ 0 h 1994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23820" h="1994395">
                <a:moveTo>
                  <a:pt x="2311910" y="0"/>
                </a:moveTo>
                <a:cubicBezTo>
                  <a:pt x="3442839" y="0"/>
                  <a:pt x="4386404" y="802199"/>
                  <a:pt x="4604624" y="1868616"/>
                </a:cubicBezTo>
                <a:lnTo>
                  <a:pt x="4623820" y="1994395"/>
                </a:lnTo>
                <a:lnTo>
                  <a:pt x="0" y="1994395"/>
                </a:lnTo>
                <a:lnTo>
                  <a:pt x="19196" y="1868616"/>
                </a:lnTo>
                <a:cubicBezTo>
                  <a:pt x="237417" y="802199"/>
                  <a:pt x="1180982" y="0"/>
                  <a:pt x="2311910" y="0"/>
                </a:cubicBezTo>
                <a:close/>
              </a:path>
            </a:pathLst>
          </a:custGeom>
          <a:solidFill>
            <a:srgbClr val="CECE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6" name="任意多边形: 形状 75"/>
          <p:cNvSpPr/>
          <p:nvPr/>
        </p:nvSpPr>
        <p:spPr>
          <a:xfrm rot="16200000" flipV="1">
            <a:off x="-151516" y="314219"/>
            <a:ext cx="675584" cy="372552"/>
          </a:xfrm>
          <a:custGeom>
            <a:avLst/>
            <a:gdLst>
              <a:gd name="connsiteX0" fmla="*/ 2311910 w 4623820"/>
              <a:gd name="connsiteY0" fmla="*/ 0 h 1994395"/>
              <a:gd name="connsiteX1" fmla="*/ 4604624 w 4623820"/>
              <a:gd name="connsiteY1" fmla="*/ 1868616 h 1994395"/>
              <a:gd name="connsiteX2" fmla="*/ 4623820 w 4623820"/>
              <a:gd name="connsiteY2" fmla="*/ 1994395 h 1994395"/>
              <a:gd name="connsiteX3" fmla="*/ 0 w 4623820"/>
              <a:gd name="connsiteY3" fmla="*/ 1994395 h 1994395"/>
              <a:gd name="connsiteX4" fmla="*/ 19196 w 4623820"/>
              <a:gd name="connsiteY4" fmla="*/ 1868616 h 1994395"/>
              <a:gd name="connsiteX5" fmla="*/ 2311910 w 4623820"/>
              <a:gd name="connsiteY5" fmla="*/ 0 h 1994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23820" h="1994395">
                <a:moveTo>
                  <a:pt x="2311910" y="0"/>
                </a:moveTo>
                <a:cubicBezTo>
                  <a:pt x="3442839" y="0"/>
                  <a:pt x="4386404" y="802199"/>
                  <a:pt x="4604624" y="1868616"/>
                </a:cubicBezTo>
                <a:lnTo>
                  <a:pt x="4623820" y="1994395"/>
                </a:lnTo>
                <a:lnTo>
                  <a:pt x="0" y="1994395"/>
                </a:lnTo>
                <a:lnTo>
                  <a:pt x="19196" y="1868616"/>
                </a:lnTo>
                <a:cubicBezTo>
                  <a:pt x="237417" y="802199"/>
                  <a:pt x="1180982" y="0"/>
                  <a:pt x="2311910" y="0"/>
                </a:cubicBezTo>
                <a:close/>
              </a:path>
            </a:pathLst>
          </a:custGeom>
          <a:solidFill>
            <a:srgbClr val="FBDB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 name="文本框 2"/>
          <p:cNvSpPr txBox="1"/>
          <p:nvPr>
            <p:custDataLst>
              <p:tags r:id="rId1"/>
            </p:custDataLst>
          </p:nvPr>
        </p:nvSpPr>
        <p:spPr>
          <a:xfrm>
            <a:off x="812800" y="1243330"/>
            <a:ext cx="10481945" cy="629920"/>
          </a:xfrm>
          <a:prstGeom prst="rect">
            <a:avLst/>
          </a:prstGeom>
          <a:noFill/>
        </p:spPr>
        <p:txBody>
          <a:bodyPr wrap="square" rtlCol="0" anchor="t">
            <a:noAutofit/>
          </a:bodyPr>
          <a:p>
            <a:pPr indent="457200"/>
            <a:r>
              <a:rPr lang="zh-CN" altLang="en-US">
                <a:sym typeface="+mn-ea"/>
              </a:rPr>
              <a:t>训练过程的问题</a:t>
            </a:r>
            <a:endParaRPr lang="zh-CN" altLang="en-US">
              <a:sym typeface="+mn-ea"/>
            </a:endParaRPr>
          </a:p>
          <a:p>
            <a:pPr indent="457200"/>
            <a:r>
              <a:rPr lang="zh-CN">
                <a:sym typeface="+mn-ea"/>
              </a:rPr>
              <a:t>（</a:t>
            </a:r>
            <a:r>
              <a:rPr lang="en-US" altLang="zh-CN">
                <a:sym typeface="+mn-ea"/>
              </a:rPr>
              <a:t>1</a:t>
            </a:r>
            <a:r>
              <a:rPr lang="zh-CN" altLang="en-US">
                <a:sym typeface="+mn-ea"/>
              </a:rPr>
              <a:t>）</a:t>
            </a:r>
            <a:r>
              <a:rPr lang="en-US" altLang="zh-CN">
                <a:sym typeface="+mn-ea"/>
              </a:rPr>
              <a:t>一开始，kernel_matrix的值均为0或1</a:t>
            </a:r>
            <a:r>
              <a:rPr lang="zh-CN" altLang="en-US">
                <a:sym typeface="+mn-ea"/>
              </a:rPr>
              <a:t>。</a:t>
            </a:r>
            <a:endParaRPr lang="zh-CN" altLang="en-US">
              <a:sym typeface="+mn-ea"/>
            </a:endParaRPr>
          </a:p>
          <a:p>
            <a:pPr indent="457200"/>
            <a:r>
              <a:rPr lang="zh-CN" altLang="en-US">
                <a:sym typeface="+mn-ea"/>
              </a:rPr>
              <a:t>原因：数据集的X数据量级太过庞大，基本为1e08、1e09、1e10的级别，因此会导致kernel_matrix强制趋近于0。</a:t>
            </a:r>
            <a:endParaRPr lang="zh-CN" altLang="en-US">
              <a:sym typeface="+mn-ea"/>
            </a:endParaRPr>
          </a:p>
          <a:p>
            <a:pPr indent="457200"/>
            <a:endParaRPr lang="zh-CN" altLang="en-US">
              <a:sym typeface="+mn-ea"/>
            </a:endParaRPr>
          </a:p>
          <a:p>
            <a:pPr indent="457200"/>
            <a:r>
              <a:rPr lang="zh-CN" altLang="en-US">
                <a:sym typeface="+mn-ea"/>
              </a:rPr>
              <a:t>（</a:t>
            </a:r>
            <a:r>
              <a:rPr lang="en-US" altLang="zh-CN">
                <a:sym typeface="+mn-ea"/>
              </a:rPr>
              <a:t>2</a:t>
            </a:r>
            <a:r>
              <a:rPr lang="zh-CN" altLang="en-US">
                <a:sym typeface="+mn-ea"/>
              </a:rPr>
              <a:t>）对之后的预测结果y_pred进行追踪，发现y_pred的值比较不符合预期，都呈现绝对值非常大的现象。</a:t>
            </a:r>
            <a:endParaRPr lang="zh-CN" altLang="en-US">
              <a:sym typeface="+mn-ea"/>
            </a:endParaRPr>
          </a:p>
          <a:p>
            <a:pPr indent="457200"/>
            <a:r>
              <a:rPr lang="zh-CN" altLang="en-US">
                <a:sym typeface="+mn-ea"/>
              </a:rPr>
              <a:t>解决方案：对超参数进行了调整（例如对RBF核函数的sigma进行了调整，从1倍扩大到现在的10倍），发现虽然最后虽然y_pred有所改善，但仍然还是存在过大的现象。</a:t>
            </a:r>
            <a:endParaRPr lang="zh-CN" altLang="en-US">
              <a:sym typeface="+mn-ea"/>
            </a:endParaRPr>
          </a:p>
          <a:p>
            <a:pPr indent="457200"/>
            <a:endParaRPr lang="zh-CN" altLang="en-US">
              <a:sym typeface="+mn-ea"/>
            </a:endParaRPr>
          </a:p>
          <a:p>
            <a:pPr indent="457200"/>
            <a:endParaRPr lang="zh-CN" altLang="en-US">
              <a:sym typeface="+mn-ea"/>
            </a:endParaRPr>
          </a:p>
          <a:p>
            <a:pPr indent="457200"/>
            <a:r>
              <a:rPr lang="zh-CN" altLang="en-US">
                <a:sym typeface="+mn-ea"/>
              </a:rPr>
              <a:t>原因分析</a:t>
            </a:r>
            <a:r>
              <a:rPr lang="zh-CN" altLang="en-US">
                <a:sym typeface="+mn-ea"/>
              </a:rPr>
              <a:t>及改进方向</a:t>
            </a:r>
            <a:endParaRPr lang="zh-CN" altLang="en-US">
              <a:sym typeface="+mn-ea"/>
            </a:endParaRPr>
          </a:p>
          <a:p>
            <a:pPr indent="457200"/>
            <a:r>
              <a:rPr lang="zh-CN" altLang="en-US">
                <a:sym typeface="+mn-ea"/>
              </a:rPr>
              <a:t>（</a:t>
            </a:r>
            <a:r>
              <a:rPr lang="en-US" altLang="zh-CN">
                <a:sym typeface="+mn-ea"/>
              </a:rPr>
              <a:t>1</a:t>
            </a:r>
            <a:r>
              <a:rPr lang="zh-CN" altLang="en-US">
                <a:sym typeface="+mn-ea"/>
              </a:rPr>
              <a:t>）样本不平衡：我认为这个可能性比第1点大。如果数据集中的正负样本数量差别较大，那么SVM模型可能会将所有的数据点都分为同一个类别。</a:t>
            </a:r>
            <a:endParaRPr lang="zh-CN" altLang="en-US">
              <a:sym typeface="+mn-ea"/>
            </a:endParaRPr>
          </a:p>
          <a:p>
            <a:pPr indent="457200"/>
            <a:endParaRPr lang="zh-CN" altLang="en-US">
              <a:sym typeface="+mn-ea"/>
            </a:endParaRPr>
          </a:p>
          <a:p>
            <a:pPr indent="457200"/>
            <a:r>
              <a:rPr lang="zh-CN" altLang="en-US">
                <a:sym typeface="+mn-ea"/>
              </a:rPr>
              <a:t>（</a:t>
            </a:r>
            <a:r>
              <a:rPr lang="en-US" altLang="zh-CN">
                <a:sym typeface="+mn-ea"/>
              </a:rPr>
              <a:t>2</a:t>
            </a:r>
            <a:r>
              <a:rPr lang="zh-CN" altLang="en-US">
                <a:sym typeface="+mn-ea"/>
              </a:rPr>
              <a:t>）超参数调节不当：超参数的选择对于SVM模型的性能至关重要，包括sigma、gamma、coef0等超参数的值。如果这些参数过大或过小，都会导致模型的性能不佳。</a:t>
            </a:r>
            <a:endParaRPr lang="zh-CN" altLang="en-US">
              <a:sym typeface="+mn-ea"/>
            </a:endParaRPr>
          </a:p>
          <a:p>
            <a:pPr indent="457200"/>
            <a:endParaRPr lang="zh-CN" altLang="en-US">
              <a:sym typeface="+mn-ea"/>
            </a:endParaRPr>
          </a:p>
          <a:p>
            <a:pPr indent="457200"/>
            <a:r>
              <a:rPr lang="zh-CN" altLang="en-US">
                <a:sym typeface="+mn-ea"/>
              </a:rPr>
              <a:t>（</a:t>
            </a:r>
            <a:r>
              <a:rPr lang="en-US" altLang="zh-CN">
                <a:sym typeface="+mn-ea"/>
              </a:rPr>
              <a:t>3</a:t>
            </a:r>
            <a:r>
              <a:rPr lang="zh-CN" altLang="en-US">
                <a:sym typeface="+mn-ea"/>
              </a:rPr>
              <a:t>）SVM不适于捕捉这些时序性数据的特征或者数据处理时选择的特征不太正确，这些都可能成为SVM不奏效的原因。</a:t>
            </a:r>
            <a:endParaRPr lang="zh-CN" altLang="en-US">
              <a:sym typeface="+mn-ea"/>
            </a:endParaRPr>
          </a:p>
          <a:p>
            <a:pPr indent="457200"/>
            <a:endParaRPr lang="zh-CN" altLang="en-US">
              <a:sym typeface="+mn-ea"/>
            </a:endParaRPr>
          </a:p>
          <a:p>
            <a:pPr indent="457200"/>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任意多边形: 形状 9"/>
          <p:cNvSpPr/>
          <p:nvPr/>
        </p:nvSpPr>
        <p:spPr>
          <a:xfrm rot="10800000" flipV="1">
            <a:off x="4917207" y="1694015"/>
            <a:ext cx="3662190" cy="1858649"/>
          </a:xfrm>
          <a:custGeom>
            <a:avLst/>
            <a:gdLst>
              <a:gd name="connsiteX0" fmla="*/ 2311910 w 4623820"/>
              <a:gd name="connsiteY0" fmla="*/ 0 h 1994395"/>
              <a:gd name="connsiteX1" fmla="*/ 4604624 w 4623820"/>
              <a:gd name="connsiteY1" fmla="*/ 1868616 h 1994395"/>
              <a:gd name="connsiteX2" fmla="*/ 4623820 w 4623820"/>
              <a:gd name="connsiteY2" fmla="*/ 1994395 h 1994395"/>
              <a:gd name="connsiteX3" fmla="*/ 0 w 4623820"/>
              <a:gd name="connsiteY3" fmla="*/ 1994395 h 1994395"/>
              <a:gd name="connsiteX4" fmla="*/ 19196 w 4623820"/>
              <a:gd name="connsiteY4" fmla="*/ 1868616 h 1994395"/>
              <a:gd name="connsiteX5" fmla="*/ 2311910 w 4623820"/>
              <a:gd name="connsiteY5" fmla="*/ 0 h 1994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23820" h="1994395">
                <a:moveTo>
                  <a:pt x="2311910" y="0"/>
                </a:moveTo>
                <a:cubicBezTo>
                  <a:pt x="3442839" y="0"/>
                  <a:pt x="4386404" y="802199"/>
                  <a:pt x="4604624" y="1868616"/>
                </a:cubicBezTo>
                <a:lnTo>
                  <a:pt x="4623820" y="1994395"/>
                </a:lnTo>
                <a:lnTo>
                  <a:pt x="0" y="1994395"/>
                </a:lnTo>
                <a:lnTo>
                  <a:pt x="19196" y="1868616"/>
                </a:lnTo>
                <a:cubicBezTo>
                  <a:pt x="237417" y="802199"/>
                  <a:pt x="1180982" y="0"/>
                  <a:pt x="2311910" y="0"/>
                </a:cubicBezTo>
                <a:close/>
              </a:path>
            </a:pathLst>
          </a:custGeom>
          <a:solidFill>
            <a:srgbClr val="CECE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15" name="任意多边形: 形状 14"/>
          <p:cNvSpPr/>
          <p:nvPr/>
        </p:nvSpPr>
        <p:spPr>
          <a:xfrm rot="10800000" flipV="1">
            <a:off x="4110529" y="2388401"/>
            <a:ext cx="2475538" cy="1164263"/>
          </a:xfrm>
          <a:custGeom>
            <a:avLst/>
            <a:gdLst>
              <a:gd name="connsiteX0" fmla="*/ 2311910 w 4623820"/>
              <a:gd name="connsiteY0" fmla="*/ 0 h 1994395"/>
              <a:gd name="connsiteX1" fmla="*/ 4604624 w 4623820"/>
              <a:gd name="connsiteY1" fmla="*/ 1868616 h 1994395"/>
              <a:gd name="connsiteX2" fmla="*/ 4623820 w 4623820"/>
              <a:gd name="connsiteY2" fmla="*/ 1994395 h 1994395"/>
              <a:gd name="connsiteX3" fmla="*/ 0 w 4623820"/>
              <a:gd name="connsiteY3" fmla="*/ 1994395 h 1994395"/>
              <a:gd name="connsiteX4" fmla="*/ 19196 w 4623820"/>
              <a:gd name="connsiteY4" fmla="*/ 1868616 h 1994395"/>
              <a:gd name="connsiteX5" fmla="*/ 2311910 w 4623820"/>
              <a:gd name="connsiteY5" fmla="*/ 0 h 1994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23820" h="1994395">
                <a:moveTo>
                  <a:pt x="2311910" y="0"/>
                </a:moveTo>
                <a:cubicBezTo>
                  <a:pt x="3442839" y="0"/>
                  <a:pt x="4386404" y="802199"/>
                  <a:pt x="4604624" y="1868616"/>
                </a:cubicBezTo>
                <a:lnTo>
                  <a:pt x="4623820" y="1994395"/>
                </a:lnTo>
                <a:lnTo>
                  <a:pt x="0" y="1994395"/>
                </a:lnTo>
                <a:lnTo>
                  <a:pt x="19196" y="1868616"/>
                </a:lnTo>
                <a:cubicBezTo>
                  <a:pt x="237417" y="802199"/>
                  <a:pt x="1180982" y="0"/>
                  <a:pt x="2311910" y="0"/>
                </a:cubicBezTo>
                <a:close/>
              </a:path>
            </a:pathLst>
          </a:custGeom>
          <a:solidFill>
            <a:srgbClr val="CECE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050" name="文本框 2"/>
          <p:cNvSpPr txBox="1">
            <a:spLocks noChangeArrowheads="1"/>
          </p:cNvSpPr>
          <p:nvPr>
            <p:custDataLst>
              <p:tags r:id="rId1"/>
            </p:custDataLst>
          </p:nvPr>
        </p:nvSpPr>
        <p:spPr bwMode="auto">
          <a:xfrm>
            <a:off x="4398559" y="2170675"/>
            <a:ext cx="3683776" cy="14770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9600" b="1" dirty="0">
                <a:solidFill>
                  <a:srgbClr val="FFFFFF"/>
                </a:solidFill>
                <a:latin typeface="+mn-lt"/>
                <a:ea typeface="+mn-ea"/>
                <a:cs typeface="+mn-ea"/>
                <a:sym typeface="+mn-lt"/>
              </a:rPr>
              <a:t>03</a:t>
            </a:r>
            <a:endParaRPr lang="zh-CN" altLang="en-US" sz="9600" b="1" dirty="0">
              <a:solidFill>
                <a:srgbClr val="FFFFFF"/>
              </a:solidFill>
              <a:latin typeface="+mn-lt"/>
              <a:ea typeface="+mn-ea"/>
              <a:cs typeface="+mn-ea"/>
              <a:sym typeface="+mn-lt"/>
            </a:endParaRPr>
          </a:p>
        </p:txBody>
      </p:sp>
      <p:cxnSp>
        <p:nvCxnSpPr>
          <p:cNvPr id="7" name="直接连接符 6"/>
          <p:cNvCxnSpPr/>
          <p:nvPr>
            <p:custDataLst>
              <p:tags r:id="rId2"/>
            </p:custDataLst>
          </p:nvPr>
        </p:nvCxnSpPr>
        <p:spPr>
          <a:xfrm>
            <a:off x="3877730" y="4776677"/>
            <a:ext cx="4860273" cy="0"/>
          </a:xfrm>
          <a:prstGeom prst="line">
            <a:avLst/>
          </a:prstGeom>
          <a:ln w="12700">
            <a:solidFill>
              <a:schemeClr val="tx1">
                <a:lumMod val="20000"/>
                <a:lumOff val="80000"/>
              </a:schemeClr>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4269135" y="3908847"/>
            <a:ext cx="4468868" cy="830580"/>
          </a:xfrm>
          <a:prstGeom prst="rect">
            <a:avLst/>
          </a:prstGeom>
        </p:spPr>
        <p:txBody>
          <a:bodyPr wrap="square" lIns="0" tIns="0" rIns="0" bIns="0">
            <a:spAutoFit/>
          </a:bodyPr>
          <a:lstStyle/>
          <a:p>
            <a:pPr algn="ctr"/>
            <a:r>
              <a:rPr lang="zh-CN" altLang="en-US" sz="5400" dirty="0">
                <a:solidFill>
                  <a:srgbClr val="A79FAA"/>
                </a:solidFill>
                <a:latin typeface="+mn-lt"/>
                <a:ea typeface="+mn-ea"/>
                <a:cs typeface="+mn-ea"/>
                <a:sym typeface="+mn-lt"/>
              </a:rPr>
              <a:t>神经网络</a:t>
            </a:r>
            <a:endParaRPr lang="zh-CN" altLang="en-US" sz="5400" dirty="0">
              <a:solidFill>
                <a:srgbClr val="A79FAA"/>
              </a:solidFill>
              <a:latin typeface="+mn-lt"/>
              <a:ea typeface="+mn-ea"/>
              <a:cs typeface="+mn-ea"/>
              <a:sym typeface="+mn-lt"/>
            </a:endParaRPr>
          </a:p>
        </p:txBody>
      </p:sp>
    </p:spTree>
    <p:custDataLst>
      <p:tags r:id="rId3"/>
    </p:custDataLst>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fade">
                                      <p:cBhvr>
                                        <p:cTn id="7" dur="500"/>
                                        <p:tgtEl>
                                          <p:spTgt spid="2050"/>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32"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p:cTn id="12" dur="500" fill="hold"/>
                                        <p:tgtEl>
                                          <p:spTgt spid="8"/>
                                        </p:tgtEl>
                                        <p:attrNameLst>
                                          <p:attrName>ppt_w</p:attrName>
                                        </p:attrNameLst>
                                      </p:cBhvr>
                                      <p:tavLst>
                                        <p:tav tm="0">
                                          <p:val>
                                            <p:strVal val="4*#ppt_w"/>
                                          </p:val>
                                        </p:tav>
                                        <p:tav tm="100000">
                                          <p:val>
                                            <p:strVal val="#ppt_w"/>
                                          </p:val>
                                        </p:tav>
                                      </p:tavLst>
                                    </p:anim>
                                    <p:anim calcmode="lin" valueType="num">
                                      <p:cBhvr>
                                        <p:cTn id="13" dur="500" fill="hold"/>
                                        <p:tgtEl>
                                          <p:spTgt spid="8"/>
                                        </p:tgtEl>
                                        <p:attrNameLst>
                                          <p:attrName>ppt_h</p:attrName>
                                        </p:attrNameLst>
                                      </p:cBhvr>
                                      <p:tavLst>
                                        <p:tav tm="0">
                                          <p:val>
                                            <p:strVal val="4*#ppt_h"/>
                                          </p:val>
                                        </p:tav>
                                        <p:tav tm="100000">
                                          <p:val>
                                            <p:strVal val="#ppt_h"/>
                                          </p:val>
                                        </p:tav>
                                      </p:tavLst>
                                    </p:anim>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barn(inVertical)">
                                      <p:cBhvr>
                                        <p:cTn id="1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0" grpId="0"/>
      <p:bldP spid="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TextBox 8"/>
          <p:cNvSpPr txBox="1"/>
          <p:nvPr/>
        </p:nvSpPr>
        <p:spPr>
          <a:xfrm>
            <a:off x="662183" y="220765"/>
            <a:ext cx="3949155" cy="492125"/>
          </a:xfrm>
          <a:prstGeom prst="rect">
            <a:avLst/>
          </a:prstGeom>
          <a:noFill/>
        </p:spPr>
        <p:txBody>
          <a:bodyPr wrap="square" lIns="0" tIns="0" rIns="0" bIns="0" rtlCol="0" anchor="ctr">
            <a:spAutoFit/>
          </a:bodyPr>
          <a:lstStyle/>
          <a:p>
            <a:r>
              <a:rPr lang="en-US" altLang="zh-CN" sz="3200" dirty="0">
                <a:solidFill>
                  <a:schemeClr val="bg1">
                    <a:lumMod val="65000"/>
                  </a:schemeClr>
                </a:solidFill>
                <a:latin typeface="+mn-lt"/>
                <a:ea typeface="+mn-ea"/>
                <a:cs typeface="+mn-ea"/>
                <a:sym typeface="+mn-lt"/>
              </a:rPr>
              <a:t>RNN</a:t>
            </a:r>
            <a:r>
              <a:rPr lang="zh-CN" altLang="en-US" sz="3200" dirty="0">
                <a:solidFill>
                  <a:schemeClr val="bg1">
                    <a:lumMod val="65000"/>
                  </a:schemeClr>
                </a:solidFill>
                <a:latin typeface="+mn-lt"/>
                <a:ea typeface="+mn-ea"/>
                <a:cs typeface="+mn-ea"/>
                <a:sym typeface="+mn-lt"/>
              </a:rPr>
              <a:t>简述</a:t>
            </a:r>
            <a:endParaRPr lang="zh-CN" altLang="en-US" sz="3200" dirty="0">
              <a:solidFill>
                <a:schemeClr val="bg1">
                  <a:lumMod val="65000"/>
                </a:schemeClr>
              </a:solidFill>
              <a:latin typeface="+mn-lt"/>
              <a:ea typeface="+mn-ea"/>
              <a:cs typeface="+mn-ea"/>
              <a:sym typeface="+mn-lt"/>
            </a:endParaRPr>
          </a:p>
        </p:txBody>
      </p:sp>
      <p:sp>
        <p:nvSpPr>
          <p:cNvPr id="75" name="任意多边形: 形状 74"/>
          <p:cNvSpPr/>
          <p:nvPr/>
        </p:nvSpPr>
        <p:spPr>
          <a:xfrm rot="16200000" flipV="1">
            <a:off x="-244220" y="224648"/>
            <a:ext cx="1043611" cy="555170"/>
          </a:xfrm>
          <a:custGeom>
            <a:avLst/>
            <a:gdLst>
              <a:gd name="connsiteX0" fmla="*/ 2311910 w 4623820"/>
              <a:gd name="connsiteY0" fmla="*/ 0 h 1994395"/>
              <a:gd name="connsiteX1" fmla="*/ 4604624 w 4623820"/>
              <a:gd name="connsiteY1" fmla="*/ 1868616 h 1994395"/>
              <a:gd name="connsiteX2" fmla="*/ 4623820 w 4623820"/>
              <a:gd name="connsiteY2" fmla="*/ 1994395 h 1994395"/>
              <a:gd name="connsiteX3" fmla="*/ 0 w 4623820"/>
              <a:gd name="connsiteY3" fmla="*/ 1994395 h 1994395"/>
              <a:gd name="connsiteX4" fmla="*/ 19196 w 4623820"/>
              <a:gd name="connsiteY4" fmla="*/ 1868616 h 1994395"/>
              <a:gd name="connsiteX5" fmla="*/ 2311910 w 4623820"/>
              <a:gd name="connsiteY5" fmla="*/ 0 h 1994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23820" h="1994395">
                <a:moveTo>
                  <a:pt x="2311910" y="0"/>
                </a:moveTo>
                <a:cubicBezTo>
                  <a:pt x="3442839" y="0"/>
                  <a:pt x="4386404" y="802199"/>
                  <a:pt x="4604624" y="1868616"/>
                </a:cubicBezTo>
                <a:lnTo>
                  <a:pt x="4623820" y="1994395"/>
                </a:lnTo>
                <a:lnTo>
                  <a:pt x="0" y="1994395"/>
                </a:lnTo>
                <a:lnTo>
                  <a:pt x="19196" y="1868616"/>
                </a:lnTo>
                <a:cubicBezTo>
                  <a:pt x="237417" y="802199"/>
                  <a:pt x="1180982" y="0"/>
                  <a:pt x="2311910" y="0"/>
                </a:cubicBezTo>
                <a:close/>
              </a:path>
            </a:pathLst>
          </a:custGeom>
          <a:solidFill>
            <a:srgbClr val="CECE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6" name="任意多边形: 形状 75"/>
          <p:cNvSpPr/>
          <p:nvPr/>
        </p:nvSpPr>
        <p:spPr>
          <a:xfrm rot="16200000" flipV="1">
            <a:off x="-151516" y="314219"/>
            <a:ext cx="675584" cy="372552"/>
          </a:xfrm>
          <a:custGeom>
            <a:avLst/>
            <a:gdLst>
              <a:gd name="connsiteX0" fmla="*/ 2311910 w 4623820"/>
              <a:gd name="connsiteY0" fmla="*/ 0 h 1994395"/>
              <a:gd name="connsiteX1" fmla="*/ 4604624 w 4623820"/>
              <a:gd name="connsiteY1" fmla="*/ 1868616 h 1994395"/>
              <a:gd name="connsiteX2" fmla="*/ 4623820 w 4623820"/>
              <a:gd name="connsiteY2" fmla="*/ 1994395 h 1994395"/>
              <a:gd name="connsiteX3" fmla="*/ 0 w 4623820"/>
              <a:gd name="connsiteY3" fmla="*/ 1994395 h 1994395"/>
              <a:gd name="connsiteX4" fmla="*/ 19196 w 4623820"/>
              <a:gd name="connsiteY4" fmla="*/ 1868616 h 1994395"/>
              <a:gd name="connsiteX5" fmla="*/ 2311910 w 4623820"/>
              <a:gd name="connsiteY5" fmla="*/ 0 h 1994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23820" h="1994395">
                <a:moveTo>
                  <a:pt x="2311910" y="0"/>
                </a:moveTo>
                <a:cubicBezTo>
                  <a:pt x="3442839" y="0"/>
                  <a:pt x="4386404" y="802199"/>
                  <a:pt x="4604624" y="1868616"/>
                </a:cubicBezTo>
                <a:lnTo>
                  <a:pt x="4623820" y="1994395"/>
                </a:lnTo>
                <a:lnTo>
                  <a:pt x="0" y="1994395"/>
                </a:lnTo>
                <a:lnTo>
                  <a:pt x="19196" y="1868616"/>
                </a:lnTo>
                <a:cubicBezTo>
                  <a:pt x="237417" y="802199"/>
                  <a:pt x="1180982" y="0"/>
                  <a:pt x="2311910" y="0"/>
                </a:cubicBezTo>
                <a:close/>
              </a:path>
            </a:pathLst>
          </a:custGeom>
          <a:solidFill>
            <a:srgbClr val="FBDB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 name="文本框 2"/>
          <p:cNvSpPr txBox="1"/>
          <p:nvPr>
            <p:custDataLst>
              <p:tags r:id="rId1"/>
            </p:custDataLst>
          </p:nvPr>
        </p:nvSpPr>
        <p:spPr>
          <a:xfrm>
            <a:off x="812800" y="1243330"/>
            <a:ext cx="10481945" cy="629920"/>
          </a:xfrm>
          <a:prstGeom prst="rect">
            <a:avLst/>
          </a:prstGeom>
          <a:noFill/>
        </p:spPr>
        <p:txBody>
          <a:bodyPr wrap="square" rtlCol="0" anchor="t">
            <a:noAutofit/>
          </a:bodyPr>
          <a:p>
            <a:pPr indent="457200"/>
            <a:r>
              <a:rPr lang="zh-CN" altLang="en-US">
                <a:sym typeface="+mn-ea"/>
              </a:rPr>
              <a:t>循环神经网络（Recurrent Neural Network，RNN）是一类常用的神经网络，它主要用于处理序列数据。与传统的前馈神经网络不同，RNN 具有记忆功能，可以在处理序列数据时保留先前的信息。</a:t>
            </a:r>
            <a:endParaRPr lang="zh-CN" altLang="en-US">
              <a:sym typeface="+mn-ea"/>
            </a:endParaRPr>
          </a:p>
          <a:p>
            <a:pPr indent="457200"/>
            <a:endParaRPr lang="zh-CN" altLang="en-US">
              <a:sym typeface="+mn-ea"/>
            </a:endParaRPr>
          </a:p>
          <a:p>
            <a:pPr indent="457200"/>
            <a:r>
              <a:rPr lang="zh-CN" altLang="en-US">
                <a:sym typeface="+mn-ea"/>
              </a:rPr>
              <a:t>在我们的项目中，我们主要是对脑电波信号进行分析和处理。由于脑电波本身具有很强的时序关联关系，因此采用循环神经网络对其进行预测和分类是十分有效的。</a:t>
            </a:r>
            <a:endParaRPr lang="zh-CN" altLang="en-US">
              <a:sym typeface="+mn-ea"/>
            </a:endParaRPr>
          </a:p>
          <a:p>
            <a:pPr indent="457200"/>
            <a:endParaRPr lang="zh-CN" altLang="en-US">
              <a:sym typeface="+mn-ea"/>
            </a:endParaRPr>
          </a:p>
          <a:p>
            <a:pPr indent="457200"/>
            <a:r>
              <a:rPr lang="zh-CN" altLang="en-US">
                <a:sym typeface="+mn-ea"/>
              </a:rPr>
              <a:t>当前时刻的隐</a:t>
            </a:r>
            <a:r>
              <a:rPr lang="zh-CN" altLang="en-US">
                <a:sym typeface="+mn-ea"/>
              </a:rPr>
              <a:t>状态可以通过如下的公式计算得到：</a:t>
            </a:r>
            <a:endParaRPr lang="zh-CN" altLang="en-US">
              <a:sym typeface="+mn-ea"/>
            </a:endParaRPr>
          </a:p>
          <a:p>
            <a:pPr indent="457200"/>
            <a:endParaRPr lang="zh-CN" altLang="en-US">
              <a:sym typeface="+mn-ea"/>
            </a:endParaRPr>
          </a:p>
          <a:p>
            <a:pPr indent="457200"/>
            <a:endParaRPr lang="zh-CN" altLang="en-US">
              <a:sym typeface="+mn-ea"/>
            </a:endParaRPr>
          </a:p>
          <a:p>
            <a:pPr indent="457200"/>
            <a:endParaRPr lang="zh-CN" altLang="en-US">
              <a:sym typeface="+mn-ea"/>
            </a:endParaRPr>
          </a:p>
          <a:p>
            <a:pPr indent="457200"/>
            <a:r>
              <a:rPr lang="zh-CN" altLang="en-US">
                <a:sym typeface="+mn-ea"/>
              </a:rPr>
              <a:t>本质上，我们的任务是一个many-to-one的任务，因此我们使用一个简化版本的RNN（simply RNN）作为第一个时序网络，来进行预测。</a:t>
            </a:r>
            <a:endParaRPr lang="zh-CN" altLang="en-US">
              <a:sym typeface="+mn-ea"/>
            </a:endParaRPr>
          </a:p>
          <a:p>
            <a:pPr indent="457200"/>
            <a:endParaRPr lang="zh-CN" altLang="en-US">
              <a:sym typeface="+mn-ea"/>
            </a:endParaRPr>
          </a:p>
          <a:p>
            <a:pPr indent="457200"/>
            <a:endParaRPr lang="zh-CN" altLang="en-US">
              <a:sym typeface="+mn-ea"/>
            </a:endParaRPr>
          </a:p>
        </p:txBody>
      </p:sp>
      <p:pic>
        <p:nvPicPr>
          <p:cNvPr id="4" name="图片 3"/>
          <p:cNvPicPr>
            <a:picLocks noChangeAspect="1"/>
          </p:cNvPicPr>
          <p:nvPr>
            <p:custDataLst>
              <p:tags r:id="rId2"/>
            </p:custDataLst>
          </p:nvPr>
        </p:nvPicPr>
        <p:blipFill>
          <a:blip r:embed="rId3"/>
          <a:stretch>
            <a:fillRect/>
          </a:stretch>
        </p:blipFill>
        <p:spPr>
          <a:xfrm>
            <a:off x="5565140" y="3353435"/>
            <a:ext cx="1800225" cy="424815"/>
          </a:xfrm>
          <a:prstGeom prst="rect">
            <a:avLst/>
          </a:prstGeom>
        </p:spPr>
      </p:pic>
      <p:pic>
        <p:nvPicPr>
          <p:cNvPr id="6" name="图片 5"/>
          <p:cNvPicPr>
            <a:picLocks noChangeAspect="1"/>
          </p:cNvPicPr>
          <p:nvPr>
            <p:custDataLst>
              <p:tags r:id="rId4"/>
            </p:custDataLst>
          </p:nvPr>
        </p:nvPicPr>
        <p:blipFill>
          <a:blip r:embed="rId5"/>
          <a:stretch>
            <a:fillRect/>
          </a:stretch>
        </p:blipFill>
        <p:spPr>
          <a:xfrm>
            <a:off x="4673600" y="4912360"/>
            <a:ext cx="3511550" cy="13017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TextBox 8"/>
          <p:cNvSpPr txBox="1"/>
          <p:nvPr/>
        </p:nvSpPr>
        <p:spPr>
          <a:xfrm>
            <a:off x="662183" y="220765"/>
            <a:ext cx="3949155" cy="492125"/>
          </a:xfrm>
          <a:prstGeom prst="rect">
            <a:avLst/>
          </a:prstGeom>
          <a:noFill/>
        </p:spPr>
        <p:txBody>
          <a:bodyPr wrap="square" lIns="0" tIns="0" rIns="0" bIns="0" rtlCol="0" anchor="ctr">
            <a:spAutoFit/>
          </a:bodyPr>
          <a:lstStyle/>
          <a:p>
            <a:r>
              <a:rPr lang="zh-CN" altLang="en-US" sz="3200" dirty="0">
                <a:solidFill>
                  <a:schemeClr val="bg1">
                    <a:lumMod val="65000"/>
                  </a:schemeClr>
                </a:solidFill>
                <a:latin typeface="+mn-lt"/>
                <a:ea typeface="+mn-ea"/>
                <a:cs typeface="+mn-ea"/>
                <a:sym typeface="+mn-lt"/>
              </a:rPr>
              <a:t>代码实现</a:t>
            </a:r>
            <a:endParaRPr lang="zh-CN" altLang="en-US" sz="3200" dirty="0">
              <a:solidFill>
                <a:schemeClr val="bg1">
                  <a:lumMod val="65000"/>
                </a:schemeClr>
              </a:solidFill>
              <a:latin typeface="+mn-lt"/>
              <a:ea typeface="+mn-ea"/>
              <a:cs typeface="+mn-ea"/>
              <a:sym typeface="+mn-lt"/>
            </a:endParaRPr>
          </a:p>
        </p:txBody>
      </p:sp>
      <p:sp>
        <p:nvSpPr>
          <p:cNvPr id="75" name="任意多边形: 形状 74"/>
          <p:cNvSpPr/>
          <p:nvPr/>
        </p:nvSpPr>
        <p:spPr>
          <a:xfrm rot="16200000" flipV="1">
            <a:off x="-244220" y="224648"/>
            <a:ext cx="1043611" cy="555170"/>
          </a:xfrm>
          <a:custGeom>
            <a:avLst/>
            <a:gdLst>
              <a:gd name="connsiteX0" fmla="*/ 2311910 w 4623820"/>
              <a:gd name="connsiteY0" fmla="*/ 0 h 1994395"/>
              <a:gd name="connsiteX1" fmla="*/ 4604624 w 4623820"/>
              <a:gd name="connsiteY1" fmla="*/ 1868616 h 1994395"/>
              <a:gd name="connsiteX2" fmla="*/ 4623820 w 4623820"/>
              <a:gd name="connsiteY2" fmla="*/ 1994395 h 1994395"/>
              <a:gd name="connsiteX3" fmla="*/ 0 w 4623820"/>
              <a:gd name="connsiteY3" fmla="*/ 1994395 h 1994395"/>
              <a:gd name="connsiteX4" fmla="*/ 19196 w 4623820"/>
              <a:gd name="connsiteY4" fmla="*/ 1868616 h 1994395"/>
              <a:gd name="connsiteX5" fmla="*/ 2311910 w 4623820"/>
              <a:gd name="connsiteY5" fmla="*/ 0 h 1994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23820" h="1994395">
                <a:moveTo>
                  <a:pt x="2311910" y="0"/>
                </a:moveTo>
                <a:cubicBezTo>
                  <a:pt x="3442839" y="0"/>
                  <a:pt x="4386404" y="802199"/>
                  <a:pt x="4604624" y="1868616"/>
                </a:cubicBezTo>
                <a:lnTo>
                  <a:pt x="4623820" y="1994395"/>
                </a:lnTo>
                <a:lnTo>
                  <a:pt x="0" y="1994395"/>
                </a:lnTo>
                <a:lnTo>
                  <a:pt x="19196" y="1868616"/>
                </a:lnTo>
                <a:cubicBezTo>
                  <a:pt x="237417" y="802199"/>
                  <a:pt x="1180982" y="0"/>
                  <a:pt x="2311910" y="0"/>
                </a:cubicBezTo>
                <a:close/>
              </a:path>
            </a:pathLst>
          </a:custGeom>
          <a:solidFill>
            <a:srgbClr val="CECE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6" name="任意多边形: 形状 75"/>
          <p:cNvSpPr/>
          <p:nvPr/>
        </p:nvSpPr>
        <p:spPr>
          <a:xfrm rot="16200000" flipV="1">
            <a:off x="-151516" y="314219"/>
            <a:ext cx="675584" cy="372552"/>
          </a:xfrm>
          <a:custGeom>
            <a:avLst/>
            <a:gdLst>
              <a:gd name="connsiteX0" fmla="*/ 2311910 w 4623820"/>
              <a:gd name="connsiteY0" fmla="*/ 0 h 1994395"/>
              <a:gd name="connsiteX1" fmla="*/ 4604624 w 4623820"/>
              <a:gd name="connsiteY1" fmla="*/ 1868616 h 1994395"/>
              <a:gd name="connsiteX2" fmla="*/ 4623820 w 4623820"/>
              <a:gd name="connsiteY2" fmla="*/ 1994395 h 1994395"/>
              <a:gd name="connsiteX3" fmla="*/ 0 w 4623820"/>
              <a:gd name="connsiteY3" fmla="*/ 1994395 h 1994395"/>
              <a:gd name="connsiteX4" fmla="*/ 19196 w 4623820"/>
              <a:gd name="connsiteY4" fmla="*/ 1868616 h 1994395"/>
              <a:gd name="connsiteX5" fmla="*/ 2311910 w 4623820"/>
              <a:gd name="connsiteY5" fmla="*/ 0 h 1994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23820" h="1994395">
                <a:moveTo>
                  <a:pt x="2311910" y="0"/>
                </a:moveTo>
                <a:cubicBezTo>
                  <a:pt x="3442839" y="0"/>
                  <a:pt x="4386404" y="802199"/>
                  <a:pt x="4604624" y="1868616"/>
                </a:cubicBezTo>
                <a:lnTo>
                  <a:pt x="4623820" y="1994395"/>
                </a:lnTo>
                <a:lnTo>
                  <a:pt x="0" y="1994395"/>
                </a:lnTo>
                <a:lnTo>
                  <a:pt x="19196" y="1868616"/>
                </a:lnTo>
                <a:cubicBezTo>
                  <a:pt x="237417" y="802199"/>
                  <a:pt x="1180982" y="0"/>
                  <a:pt x="2311910" y="0"/>
                </a:cubicBezTo>
                <a:close/>
              </a:path>
            </a:pathLst>
          </a:custGeom>
          <a:solidFill>
            <a:srgbClr val="FBDB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 name="文本框 2"/>
          <p:cNvSpPr txBox="1"/>
          <p:nvPr>
            <p:custDataLst>
              <p:tags r:id="rId1"/>
            </p:custDataLst>
          </p:nvPr>
        </p:nvSpPr>
        <p:spPr>
          <a:xfrm>
            <a:off x="812800" y="1243330"/>
            <a:ext cx="10481945" cy="629920"/>
          </a:xfrm>
          <a:prstGeom prst="rect">
            <a:avLst/>
          </a:prstGeom>
          <a:noFill/>
        </p:spPr>
        <p:txBody>
          <a:bodyPr wrap="square" rtlCol="0" anchor="t">
            <a:noAutofit/>
          </a:bodyPr>
          <a:p>
            <a:pPr indent="457200"/>
            <a:r>
              <a:rPr lang="zh-CN" altLang="en-US">
                <a:sym typeface="+mn-ea"/>
              </a:rPr>
              <a:t>在使用RNN进行二分类任务时，需要将输入数据转换成适合RNN模型的格式。一种常用的方式是将输入数据转换为3D张量格式，即（样本数，时间步长，特征数）。</a:t>
            </a:r>
            <a:endParaRPr lang="zh-CN" altLang="en-US">
              <a:sym typeface="+mn-ea"/>
            </a:endParaRPr>
          </a:p>
          <a:p>
            <a:pPr indent="457200"/>
            <a:endParaRPr lang="zh-CN" altLang="en-US">
              <a:sym typeface="+mn-ea"/>
            </a:endParaRPr>
          </a:p>
          <a:p>
            <a:pPr indent="457200"/>
            <a:r>
              <a:rPr lang="zh-CN" altLang="en-US">
                <a:sym typeface="+mn-ea"/>
              </a:rPr>
              <a:t>处理步骤：</a:t>
            </a:r>
            <a:endParaRPr lang="zh-CN" altLang="en-US">
              <a:sym typeface="+mn-ea"/>
            </a:endParaRPr>
          </a:p>
          <a:p>
            <a:pPr indent="457200"/>
            <a:r>
              <a:rPr lang="en-US" altLang="zh-CN">
                <a:sym typeface="+mn-ea"/>
              </a:rPr>
              <a:t>1. 将输入数据 x 转换为3D张量格式，即（样本数，时间步长，特征数）。</a:t>
            </a:r>
            <a:endParaRPr lang="en-US" altLang="zh-CN">
              <a:sym typeface="+mn-ea"/>
            </a:endParaRPr>
          </a:p>
          <a:p>
            <a:pPr indent="457200"/>
            <a:endParaRPr lang="en-US" altLang="zh-CN">
              <a:sym typeface="+mn-ea"/>
            </a:endParaRPr>
          </a:p>
          <a:p>
            <a:pPr indent="457200"/>
            <a:r>
              <a:rPr lang="en-US" altLang="zh-CN">
                <a:sym typeface="+mn-ea"/>
              </a:rPr>
              <a:t>2. 将标签数据 y 进行one-hot编码。</a:t>
            </a:r>
            <a:endParaRPr lang="en-US" altLang="zh-CN">
              <a:sym typeface="+mn-ea"/>
            </a:endParaRPr>
          </a:p>
          <a:p>
            <a:pPr indent="457200"/>
            <a:endParaRPr lang="en-US" altLang="zh-CN">
              <a:sym typeface="+mn-ea"/>
            </a:endParaRPr>
          </a:p>
          <a:p>
            <a:pPr indent="457200"/>
            <a:r>
              <a:rPr lang="en-US" altLang="zh-CN">
                <a:sym typeface="+mn-ea"/>
              </a:rPr>
              <a:t>3. 构建RNN模型。</a:t>
            </a:r>
            <a:endParaRPr lang="en-US" altLang="zh-CN">
              <a:sym typeface="+mn-ea"/>
            </a:endParaRPr>
          </a:p>
          <a:p>
            <a:pPr indent="457200"/>
            <a:endParaRPr lang="en-US" altLang="zh-CN">
              <a:sym typeface="+mn-ea"/>
            </a:endParaRPr>
          </a:p>
          <a:p>
            <a:pPr indent="457200"/>
            <a:endParaRPr lang="en-US" altLang="zh-CN">
              <a:sym typeface="+mn-ea"/>
            </a:endParaRPr>
          </a:p>
          <a:p>
            <a:pPr indent="457200"/>
            <a:endParaRPr lang="en-US" altLang="zh-CN">
              <a:sym typeface="+mn-ea"/>
            </a:endParaRPr>
          </a:p>
          <a:p>
            <a:pPr indent="457200"/>
            <a:endParaRPr lang="en-US" altLang="zh-CN">
              <a:sym typeface="+mn-ea"/>
            </a:endParaRPr>
          </a:p>
          <a:p>
            <a:pPr indent="457200"/>
            <a:endParaRPr lang="en-US" altLang="zh-CN">
              <a:sym typeface="+mn-ea"/>
            </a:endParaRPr>
          </a:p>
          <a:p>
            <a:pPr indent="457200"/>
            <a:endParaRPr lang="en-US" altLang="zh-CN">
              <a:sym typeface="+mn-ea"/>
            </a:endParaRPr>
          </a:p>
          <a:p>
            <a:pPr indent="457200"/>
            <a:r>
              <a:rPr lang="en-US" altLang="zh-CN">
                <a:sym typeface="+mn-ea"/>
              </a:rPr>
              <a:t>4. 编译和训练模型</a:t>
            </a:r>
            <a:r>
              <a:rPr lang="zh-CN" altLang="en-US">
                <a:sym typeface="+mn-ea"/>
              </a:rPr>
              <a:t>。</a:t>
            </a:r>
            <a:endParaRPr lang="zh-CN" altLang="en-US">
              <a:sym typeface="+mn-ea"/>
            </a:endParaRPr>
          </a:p>
          <a:p>
            <a:pPr indent="457200"/>
            <a:endParaRPr lang="zh-CN" altLang="en-US">
              <a:sym typeface="+mn-ea"/>
            </a:endParaRPr>
          </a:p>
          <a:p>
            <a:pPr indent="457200"/>
            <a:r>
              <a:rPr lang="en-US" altLang="zh-CN">
                <a:sym typeface="+mn-ea"/>
              </a:rPr>
              <a:t>5. 预测，</a:t>
            </a:r>
            <a:r>
              <a:rPr lang="zh-CN" altLang="en-US">
                <a:sym typeface="+mn-ea"/>
              </a:rPr>
              <a:t>计算</a:t>
            </a:r>
            <a:r>
              <a:rPr lang="en-US" altLang="zh-CN">
                <a:sym typeface="+mn-ea"/>
              </a:rPr>
              <a:t>损失</a:t>
            </a:r>
            <a:r>
              <a:rPr lang="zh-CN" altLang="en-US">
                <a:sym typeface="+mn-ea"/>
              </a:rPr>
              <a:t>。</a:t>
            </a:r>
            <a:endParaRPr lang="zh-CN" altLang="en-US">
              <a:sym typeface="+mn-ea"/>
            </a:endParaRPr>
          </a:p>
        </p:txBody>
      </p:sp>
      <p:pic>
        <p:nvPicPr>
          <p:cNvPr id="2" name="图片 1"/>
          <p:cNvPicPr>
            <a:picLocks noChangeAspect="1"/>
          </p:cNvPicPr>
          <p:nvPr>
            <p:custDataLst>
              <p:tags r:id="rId2"/>
            </p:custDataLst>
          </p:nvPr>
        </p:nvPicPr>
        <p:blipFill>
          <a:blip r:embed="rId3"/>
          <a:stretch>
            <a:fillRect/>
          </a:stretch>
        </p:blipFill>
        <p:spPr>
          <a:xfrm>
            <a:off x="3973830" y="3832225"/>
            <a:ext cx="4911090" cy="15176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TextBox 8"/>
          <p:cNvSpPr txBox="1"/>
          <p:nvPr/>
        </p:nvSpPr>
        <p:spPr>
          <a:xfrm>
            <a:off x="662183" y="220765"/>
            <a:ext cx="3949155" cy="492125"/>
          </a:xfrm>
          <a:prstGeom prst="rect">
            <a:avLst/>
          </a:prstGeom>
          <a:noFill/>
        </p:spPr>
        <p:txBody>
          <a:bodyPr wrap="square" lIns="0" tIns="0" rIns="0" bIns="0" rtlCol="0" anchor="ctr">
            <a:spAutoFit/>
          </a:bodyPr>
          <a:lstStyle/>
          <a:p>
            <a:r>
              <a:rPr lang="zh-CN" altLang="en-US" sz="3200" dirty="0">
                <a:solidFill>
                  <a:schemeClr val="bg1">
                    <a:lumMod val="65000"/>
                  </a:schemeClr>
                </a:solidFill>
                <a:latin typeface="+mn-lt"/>
                <a:ea typeface="+mn-ea"/>
                <a:cs typeface="+mn-ea"/>
                <a:sym typeface="+mn-lt"/>
              </a:rPr>
              <a:t>结果分析</a:t>
            </a:r>
            <a:endParaRPr lang="zh-CN" altLang="en-US" sz="3200" dirty="0">
              <a:solidFill>
                <a:schemeClr val="bg1">
                  <a:lumMod val="65000"/>
                </a:schemeClr>
              </a:solidFill>
              <a:latin typeface="+mn-lt"/>
              <a:ea typeface="+mn-ea"/>
              <a:cs typeface="+mn-ea"/>
              <a:sym typeface="+mn-lt"/>
            </a:endParaRPr>
          </a:p>
        </p:txBody>
      </p:sp>
      <p:sp>
        <p:nvSpPr>
          <p:cNvPr id="75" name="任意多边形: 形状 74"/>
          <p:cNvSpPr/>
          <p:nvPr/>
        </p:nvSpPr>
        <p:spPr>
          <a:xfrm rot="16200000" flipV="1">
            <a:off x="-244220" y="224648"/>
            <a:ext cx="1043611" cy="555170"/>
          </a:xfrm>
          <a:custGeom>
            <a:avLst/>
            <a:gdLst>
              <a:gd name="connsiteX0" fmla="*/ 2311910 w 4623820"/>
              <a:gd name="connsiteY0" fmla="*/ 0 h 1994395"/>
              <a:gd name="connsiteX1" fmla="*/ 4604624 w 4623820"/>
              <a:gd name="connsiteY1" fmla="*/ 1868616 h 1994395"/>
              <a:gd name="connsiteX2" fmla="*/ 4623820 w 4623820"/>
              <a:gd name="connsiteY2" fmla="*/ 1994395 h 1994395"/>
              <a:gd name="connsiteX3" fmla="*/ 0 w 4623820"/>
              <a:gd name="connsiteY3" fmla="*/ 1994395 h 1994395"/>
              <a:gd name="connsiteX4" fmla="*/ 19196 w 4623820"/>
              <a:gd name="connsiteY4" fmla="*/ 1868616 h 1994395"/>
              <a:gd name="connsiteX5" fmla="*/ 2311910 w 4623820"/>
              <a:gd name="connsiteY5" fmla="*/ 0 h 1994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23820" h="1994395">
                <a:moveTo>
                  <a:pt x="2311910" y="0"/>
                </a:moveTo>
                <a:cubicBezTo>
                  <a:pt x="3442839" y="0"/>
                  <a:pt x="4386404" y="802199"/>
                  <a:pt x="4604624" y="1868616"/>
                </a:cubicBezTo>
                <a:lnTo>
                  <a:pt x="4623820" y="1994395"/>
                </a:lnTo>
                <a:lnTo>
                  <a:pt x="0" y="1994395"/>
                </a:lnTo>
                <a:lnTo>
                  <a:pt x="19196" y="1868616"/>
                </a:lnTo>
                <a:cubicBezTo>
                  <a:pt x="237417" y="802199"/>
                  <a:pt x="1180982" y="0"/>
                  <a:pt x="2311910" y="0"/>
                </a:cubicBezTo>
                <a:close/>
              </a:path>
            </a:pathLst>
          </a:custGeom>
          <a:solidFill>
            <a:srgbClr val="CECE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6" name="任意多边形: 形状 75"/>
          <p:cNvSpPr/>
          <p:nvPr/>
        </p:nvSpPr>
        <p:spPr>
          <a:xfrm rot="16200000" flipV="1">
            <a:off x="-151516" y="314219"/>
            <a:ext cx="675584" cy="372552"/>
          </a:xfrm>
          <a:custGeom>
            <a:avLst/>
            <a:gdLst>
              <a:gd name="connsiteX0" fmla="*/ 2311910 w 4623820"/>
              <a:gd name="connsiteY0" fmla="*/ 0 h 1994395"/>
              <a:gd name="connsiteX1" fmla="*/ 4604624 w 4623820"/>
              <a:gd name="connsiteY1" fmla="*/ 1868616 h 1994395"/>
              <a:gd name="connsiteX2" fmla="*/ 4623820 w 4623820"/>
              <a:gd name="connsiteY2" fmla="*/ 1994395 h 1994395"/>
              <a:gd name="connsiteX3" fmla="*/ 0 w 4623820"/>
              <a:gd name="connsiteY3" fmla="*/ 1994395 h 1994395"/>
              <a:gd name="connsiteX4" fmla="*/ 19196 w 4623820"/>
              <a:gd name="connsiteY4" fmla="*/ 1868616 h 1994395"/>
              <a:gd name="connsiteX5" fmla="*/ 2311910 w 4623820"/>
              <a:gd name="connsiteY5" fmla="*/ 0 h 1994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23820" h="1994395">
                <a:moveTo>
                  <a:pt x="2311910" y="0"/>
                </a:moveTo>
                <a:cubicBezTo>
                  <a:pt x="3442839" y="0"/>
                  <a:pt x="4386404" y="802199"/>
                  <a:pt x="4604624" y="1868616"/>
                </a:cubicBezTo>
                <a:lnTo>
                  <a:pt x="4623820" y="1994395"/>
                </a:lnTo>
                <a:lnTo>
                  <a:pt x="0" y="1994395"/>
                </a:lnTo>
                <a:lnTo>
                  <a:pt x="19196" y="1868616"/>
                </a:lnTo>
                <a:cubicBezTo>
                  <a:pt x="237417" y="802199"/>
                  <a:pt x="1180982" y="0"/>
                  <a:pt x="2311910" y="0"/>
                </a:cubicBezTo>
                <a:close/>
              </a:path>
            </a:pathLst>
          </a:custGeom>
          <a:solidFill>
            <a:srgbClr val="FBDB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 name="文本框 2"/>
          <p:cNvSpPr txBox="1"/>
          <p:nvPr>
            <p:custDataLst>
              <p:tags r:id="rId1"/>
            </p:custDataLst>
          </p:nvPr>
        </p:nvSpPr>
        <p:spPr>
          <a:xfrm>
            <a:off x="812800" y="2391410"/>
            <a:ext cx="10481945" cy="629920"/>
          </a:xfrm>
          <a:prstGeom prst="rect">
            <a:avLst/>
          </a:prstGeom>
          <a:noFill/>
        </p:spPr>
        <p:txBody>
          <a:bodyPr wrap="square" rtlCol="0" anchor="t">
            <a:noAutofit/>
          </a:bodyPr>
          <a:p>
            <a:pPr indent="457200"/>
            <a:r>
              <a:rPr lang="zh-CN" altLang="en-US">
                <a:sym typeface="+mn-ea"/>
              </a:rPr>
              <a:t>RNN最后的训练准确率一直停留在0.6，loss也不收敛。最后的验证loss为：0.602。</a:t>
            </a:r>
            <a:endParaRPr lang="zh-CN" altLang="en-US">
              <a:sym typeface="+mn-ea"/>
            </a:endParaRPr>
          </a:p>
          <a:p>
            <a:pPr indent="457200"/>
            <a:endParaRPr lang="zh-CN" altLang="en-US">
              <a:sym typeface="+mn-ea"/>
            </a:endParaRPr>
          </a:p>
          <a:p>
            <a:pPr indent="457200"/>
            <a:r>
              <a:rPr lang="zh-CN" altLang="en-US">
                <a:sym typeface="+mn-ea"/>
              </a:rPr>
              <a:t>原因分析：遇到了梯度消失的</a:t>
            </a:r>
            <a:r>
              <a:rPr lang="zh-CN" altLang="en-US">
                <a:sym typeface="+mn-ea"/>
              </a:rPr>
              <a:t>问题，在使用循环神经网络（RNN）进行训练时，可能会遇到梯度消失的问题。</a:t>
            </a:r>
            <a:endParaRPr lang="zh-CN" altLang="en-US">
              <a:sym typeface="+mn-ea"/>
            </a:endParaRPr>
          </a:p>
          <a:p>
            <a:pPr indent="457200"/>
            <a:endParaRPr lang="zh-CN" altLang="en-US">
              <a:sym typeface="+mn-ea"/>
            </a:endParaRPr>
          </a:p>
          <a:p>
            <a:pPr indent="457200"/>
            <a:r>
              <a:rPr lang="zh-CN" altLang="en-US">
                <a:sym typeface="+mn-ea"/>
              </a:rPr>
              <a:t>在反向传播过程中，梯度会被反复地乘以循环权重矩阵，导致梯度值变得非常小，甚至趋近于零。这会导致网络无法学习长期依赖关系，因为在远距离的时间步上，梯度的影响已经变得微不足道。</a:t>
            </a:r>
            <a:endParaRPr lang="zh-CN" altLang="en-US">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MH_Others_1"/>
          <p:cNvSpPr txBox="1"/>
          <p:nvPr>
            <p:custDataLst>
              <p:tags r:id="rId1"/>
            </p:custDataLst>
          </p:nvPr>
        </p:nvSpPr>
        <p:spPr>
          <a:xfrm>
            <a:off x="4802856" y="1240061"/>
            <a:ext cx="3077903" cy="1107996"/>
          </a:xfrm>
          <a:prstGeom prst="rect">
            <a:avLst/>
          </a:prstGeom>
          <a:noFill/>
        </p:spPr>
        <p:txBody>
          <a:bodyPr vert="horz" wrap="square" lIns="0" tIns="0" rIns="0" bIns="0" rtlCol="0" anchor="ctr" anchorCtr="0">
            <a:spAutoFit/>
          </a:bodyPr>
          <a:lstStyle/>
          <a:p>
            <a:pPr algn="ctr"/>
            <a:r>
              <a:rPr lang="zh-CN" altLang="en-US" sz="7200" b="1" dirty="0">
                <a:solidFill>
                  <a:srgbClr val="ABCAC5"/>
                </a:solidFill>
                <a:latin typeface="+mn-lt"/>
                <a:ea typeface="+mn-ea"/>
                <a:cs typeface="+mn-ea"/>
                <a:sym typeface="+mn-lt"/>
              </a:rPr>
              <a:t>目录</a:t>
            </a:r>
            <a:endParaRPr lang="zh-CN" altLang="en-US" sz="7200" b="1" dirty="0">
              <a:solidFill>
                <a:srgbClr val="ABCAC5"/>
              </a:solidFill>
              <a:latin typeface="+mn-lt"/>
              <a:ea typeface="+mn-ea"/>
              <a:cs typeface="+mn-ea"/>
              <a:sym typeface="+mn-lt"/>
            </a:endParaRPr>
          </a:p>
        </p:txBody>
      </p:sp>
      <p:sp>
        <p:nvSpPr>
          <p:cNvPr id="19" name="MH_Others_2"/>
          <p:cNvSpPr txBox="1"/>
          <p:nvPr>
            <p:custDataLst>
              <p:tags r:id="rId2"/>
            </p:custDataLst>
          </p:nvPr>
        </p:nvSpPr>
        <p:spPr>
          <a:xfrm>
            <a:off x="4692249" y="2413962"/>
            <a:ext cx="3299115" cy="553998"/>
          </a:xfrm>
          <a:prstGeom prst="rect">
            <a:avLst/>
          </a:prstGeom>
          <a:noFill/>
        </p:spPr>
        <p:txBody>
          <a:bodyPr wrap="square" lIns="0" tIns="0" rIns="0" bIns="0">
            <a:spAutoFit/>
          </a:bodyPr>
          <a:lstStyle/>
          <a:p>
            <a:pPr algn="ctr">
              <a:defRPr/>
            </a:pPr>
            <a:r>
              <a:rPr lang="en-US" altLang="zh-CN" sz="3600" b="1" dirty="0">
                <a:solidFill>
                  <a:srgbClr val="A79FAA"/>
                </a:solidFill>
                <a:latin typeface="+mn-lt"/>
                <a:ea typeface="+mn-ea"/>
                <a:cs typeface="+mn-ea"/>
                <a:sym typeface="+mn-lt"/>
              </a:rPr>
              <a:t>CONTENTS</a:t>
            </a:r>
            <a:endParaRPr lang="zh-CN" altLang="en-US" sz="3600" b="1" dirty="0">
              <a:solidFill>
                <a:srgbClr val="A79FAA"/>
              </a:solidFill>
              <a:latin typeface="+mn-lt"/>
              <a:ea typeface="+mn-ea"/>
              <a:cs typeface="+mn-ea"/>
              <a:sym typeface="+mn-lt"/>
            </a:endParaRPr>
          </a:p>
        </p:txBody>
      </p:sp>
      <p:sp>
        <p:nvSpPr>
          <p:cNvPr id="13" name="MH_Entry_1"/>
          <p:cNvSpPr/>
          <p:nvPr>
            <p:custDataLst>
              <p:tags r:id="rId3"/>
            </p:custDataLst>
          </p:nvPr>
        </p:nvSpPr>
        <p:spPr>
          <a:xfrm>
            <a:off x="2531817" y="3400346"/>
            <a:ext cx="2466406" cy="600075"/>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1" fmla="*/ 0 w 2520280"/>
              <a:gd name="connsiteY0-2" fmla="*/ 1584176 h 1872208"/>
              <a:gd name="connsiteX1-3" fmla="*/ 2520280 w 2520280"/>
              <a:gd name="connsiteY1-4" fmla="*/ 1584176 h 1872208"/>
              <a:gd name="connsiteX2-5" fmla="*/ 2520280 w 2520280"/>
              <a:gd name="connsiteY2-6" fmla="*/ 1872208 h 1872208"/>
              <a:gd name="connsiteX3-7" fmla="*/ 0 w 2520280"/>
              <a:gd name="connsiteY3-8" fmla="*/ 1872208 h 1872208"/>
              <a:gd name="connsiteX4-9" fmla="*/ 0 w 2520280"/>
              <a:gd name="connsiteY4-10" fmla="*/ 1584176 h 1872208"/>
              <a:gd name="connsiteX5-11" fmla="*/ 0 w 2520280"/>
              <a:gd name="connsiteY5-12" fmla="*/ 0 h 1872208"/>
              <a:gd name="connsiteX6-13" fmla="*/ 2520280 w 2520280"/>
              <a:gd name="connsiteY6-14" fmla="*/ 0 h 1872208"/>
              <a:gd name="connsiteX7-15" fmla="*/ 0 w 2520280"/>
              <a:gd name="connsiteY7-16" fmla="*/ 0 h 1872208"/>
              <a:gd name="connsiteX0-17" fmla="*/ 0 w 2520280"/>
              <a:gd name="connsiteY0-18" fmla="*/ 1872208 h 1872208"/>
              <a:gd name="connsiteX1-19" fmla="*/ 2520280 w 2520280"/>
              <a:gd name="connsiteY1-20" fmla="*/ 1584176 h 1872208"/>
              <a:gd name="connsiteX2-21" fmla="*/ 2520280 w 2520280"/>
              <a:gd name="connsiteY2-22" fmla="*/ 1872208 h 1872208"/>
              <a:gd name="connsiteX3-23" fmla="*/ 0 w 2520280"/>
              <a:gd name="connsiteY3-24" fmla="*/ 1872208 h 1872208"/>
              <a:gd name="connsiteX4-25" fmla="*/ 0 w 2520280"/>
              <a:gd name="connsiteY4-26" fmla="*/ 0 h 1872208"/>
              <a:gd name="connsiteX5-27" fmla="*/ 2520280 w 2520280"/>
              <a:gd name="connsiteY5-28" fmla="*/ 0 h 1872208"/>
              <a:gd name="connsiteX6-29" fmla="*/ 0 w 2520280"/>
              <a:gd name="connsiteY6-30" fmla="*/ 0 h 1872208"/>
              <a:gd name="connsiteX0-31" fmla="*/ 0 w 2520280"/>
              <a:gd name="connsiteY0-32" fmla="*/ 1872208 h 1872208"/>
              <a:gd name="connsiteX1-33" fmla="*/ 2520280 w 2520280"/>
              <a:gd name="connsiteY1-34" fmla="*/ 1872208 h 1872208"/>
              <a:gd name="connsiteX2-35" fmla="*/ 0 w 2520280"/>
              <a:gd name="connsiteY2-36" fmla="*/ 1872208 h 1872208"/>
              <a:gd name="connsiteX3-37" fmla="*/ 0 w 2520280"/>
              <a:gd name="connsiteY3-38" fmla="*/ 0 h 1872208"/>
              <a:gd name="connsiteX4-39" fmla="*/ 2520280 w 2520280"/>
              <a:gd name="connsiteY4-40" fmla="*/ 0 h 1872208"/>
              <a:gd name="connsiteX5-41" fmla="*/ 0 w 2520280"/>
              <a:gd name="connsiteY5-42" fmla="*/ 0 h 1872208"/>
              <a:gd name="connsiteX0-43" fmla="*/ 0 w 2520280"/>
              <a:gd name="connsiteY0-44" fmla="*/ 1872208 h 1872208"/>
              <a:gd name="connsiteX1-45" fmla="*/ 2520280 w 2520280"/>
              <a:gd name="connsiteY1-46" fmla="*/ 1872208 h 1872208"/>
              <a:gd name="connsiteX2-47" fmla="*/ 0 w 2520280"/>
              <a:gd name="connsiteY2-48" fmla="*/ 1872208 h 1872208"/>
              <a:gd name="connsiteX3-49" fmla="*/ 0 w 2520280"/>
              <a:gd name="connsiteY3-50" fmla="*/ 0 h 1872208"/>
              <a:gd name="connsiteX4-51" fmla="*/ 34255 w 2520280"/>
              <a:gd name="connsiteY4-52" fmla="*/ 0 h 1872208"/>
              <a:gd name="connsiteX5-53" fmla="*/ 0 w 2520280"/>
              <a:gd name="connsiteY5-54" fmla="*/ 0 h 1872208"/>
              <a:gd name="connsiteX0-55" fmla="*/ 0 w 2520280"/>
              <a:gd name="connsiteY0-56" fmla="*/ 1872208 h 1872208"/>
              <a:gd name="connsiteX1-57" fmla="*/ 2520280 w 2520280"/>
              <a:gd name="connsiteY1-58" fmla="*/ 1872208 h 1872208"/>
              <a:gd name="connsiteX2-59" fmla="*/ 0 w 2520280"/>
              <a:gd name="connsiteY2-60" fmla="*/ 1872208 h 1872208"/>
              <a:gd name="connsiteX3-61" fmla="*/ 0 w 2520280"/>
              <a:gd name="connsiteY3-62" fmla="*/ 0 h 1872208"/>
              <a:gd name="connsiteX4-63" fmla="*/ 917 w 2520280"/>
              <a:gd name="connsiteY4-64" fmla="*/ 6036 h 1872208"/>
              <a:gd name="connsiteX5-65" fmla="*/ 0 w 2520280"/>
              <a:gd name="connsiteY5-66" fmla="*/ 0 h 1872208"/>
              <a:gd name="connsiteX0-67" fmla="*/ 0 w 2520280"/>
              <a:gd name="connsiteY0-68" fmla="*/ 1890314 h 1890314"/>
              <a:gd name="connsiteX1-69" fmla="*/ 2520280 w 2520280"/>
              <a:gd name="connsiteY1-70" fmla="*/ 1890314 h 1890314"/>
              <a:gd name="connsiteX2-71" fmla="*/ 0 w 2520280"/>
              <a:gd name="connsiteY2-72" fmla="*/ 1890314 h 1890314"/>
              <a:gd name="connsiteX3-73" fmla="*/ 0 w 2520280"/>
              <a:gd name="connsiteY3-74" fmla="*/ 18106 h 1890314"/>
              <a:gd name="connsiteX4-75" fmla="*/ 53304 w 2520280"/>
              <a:gd name="connsiteY4-76" fmla="*/ 0 h 1890314"/>
              <a:gd name="connsiteX5-77" fmla="*/ 0 w 2520280"/>
              <a:gd name="connsiteY5-78" fmla="*/ 18106 h 1890314"/>
              <a:gd name="connsiteX0-79" fmla="*/ 0 w 2520280"/>
              <a:gd name="connsiteY0-80" fmla="*/ 1872208 h 1872208"/>
              <a:gd name="connsiteX1-81" fmla="*/ 2520280 w 2520280"/>
              <a:gd name="connsiteY1-82" fmla="*/ 1872208 h 1872208"/>
              <a:gd name="connsiteX2-83" fmla="*/ 0 w 2520280"/>
              <a:gd name="connsiteY2-84" fmla="*/ 1872208 h 1872208"/>
              <a:gd name="connsiteX3-85" fmla="*/ 0 w 2520280"/>
              <a:gd name="connsiteY3-86" fmla="*/ 0 h 1872208"/>
              <a:gd name="connsiteX4-87" fmla="*/ 916 w 2520280"/>
              <a:gd name="connsiteY4-88" fmla="*/ 0 h 1872208"/>
              <a:gd name="connsiteX5-89" fmla="*/ 0 w 2520280"/>
              <a:gd name="connsiteY5-90" fmla="*/ 0 h 187220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520280" h="1872208">
                <a:moveTo>
                  <a:pt x="0" y="1872208"/>
                </a:moveTo>
                <a:lnTo>
                  <a:pt x="2520280" y="1872208"/>
                </a:lnTo>
                <a:lnTo>
                  <a:pt x="0" y="1872208"/>
                </a:lnTo>
                <a:close/>
                <a:moveTo>
                  <a:pt x="0" y="0"/>
                </a:moveTo>
                <a:lnTo>
                  <a:pt x="916" y="0"/>
                </a:lnTo>
                <a:lnTo>
                  <a:pt x="0" y="0"/>
                </a:lnTo>
                <a:close/>
              </a:path>
            </a:pathLst>
          </a:custGeom>
          <a:noFill/>
          <a:ln w="3175" cap="sq">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spAutoFit/>
          </a:bodyPr>
          <a:lstStyle/>
          <a:p>
            <a:r>
              <a:rPr lang="zh-CN" altLang="en-US" sz="2800" dirty="0">
                <a:solidFill>
                  <a:srgbClr val="A79FAA"/>
                </a:solidFill>
                <a:cs typeface="+mn-ea"/>
                <a:sym typeface="+mn-lt"/>
              </a:rPr>
              <a:t>数据预处理</a:t>
            </a:r>
            <a:endParaRPr lang="en-US" altLang="zh-CN" sz="2800" dirty="0">
              <a:solidFill>
                <a:srgbClr val="A79FAA"/>
              </a:solidFill>
              <a:cs typeface="+mn-ea"/>
              <a:sym typeface="+mn-lt"/>
            </a:endParaRPr>
          </a:p>
          <a:p>
            <a:r>
              <a:rPr lang="en-US" altLang="zh-CN" sz="1100" dirty="0">
                <a:solidFill>
                  <a:srgbClr val="A79FAA"/>
                </a:solidFill>
                <a:cs typeface="+mn-ea"/>
                <a:sym typeface="+mn-lt"/>
              </a:rPr>
              <a:t>DATA PREPROCESSING</a:t>
            </a:r>
            <a:endParaRPr lang="en-US" altLang="zh-CN" sz="1100" dirty="0">
              <a:solidFill>
                <a:srgbClr val="A79FAA"/>
              </a:solidFill>
              <a:cs typeface="+mn-ea"/>
              <a:sym typeface="+mn-lt"/>
            </a:endParaRPr>
          </a:p>
        </p:txBody>
      </p:sp>
      <p:sp>
        <p:nvSpPr>
          <p:cNvPr id="14" name="MH_Entry_2"/>
          <p:cNvSpPr/>
          <p:nvPr>
            <p:custDataLst>
              <p:tags r:id="rId4"/>
            </p:custDataLst>
          </p:nvPr>
        </p:nvSpPr>
        <p:spPr>
          <a:xfrm>
            <a:off x="2531817" y="4415486"/>
            <a:ext cx="2466406" cy="600075"/>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1" fmla="*/ 0 w 2520280"/>
              <a:gd name="connsiteY0-2" fmla="*/ 1584176 h 1872208"/>
              <a:gd name="connsiteX1-3" fmla="*/ 2520280 w 2520280"/>
              <a:gd name="connsiteY1-4" fmla="*/ 1584176 h 1872208"/>
              <a:gd name="connsiteX2-5" fmla="*/ 2520280 w 2520280"/>
              <a:gd name="connsiteY2-6" fmla="*/ 1872208 h 1872208"/>
              <a:gd name="connsiteX3-7" fmla="*/ 0 w 2520280"/>
              <a:gd name="connsiteY3-8" fmla="*/ 1872208 h 1872208"/>
              <a:gd name="connsiteX4-9" fmla="*/ 0 w 2520280"/>
              <a:gd name="connsiteY4-10" fmla="*/ 1584176 h 1872208"/>
              <a:gd name="connsiteX5-11" fmla="*/ 0 w 2520280"/>
              <a:gd name="connsiteY5-12" fmla="*/ 0 h 1872208"/>
              <a:gd name="connsiteX6-13" fmla="*/ 2520280 w 2520280"/>
              <a:gd name="connsiteY6-14" fmla="*/ 0 h 1872208"/>
              <a:gd name="connsiteX7-15" fmla="*/ 0 w 2520280"/>
              <a:gd name="connsiteY7-16" fmla="*/ 0 h 1872208"/>
              <a:gd name="connsiteX0-17" fmla="*/ 0 w 2520280"/>
              <a:gd name="connsiteY0-18" fmla="*/ 1872208 h 1872208"/>
              <a:gd name="connsiteX1-19" fmla="*/ 2520280 w 2520280"/>
              <a:gd name="connsiteY1-20" fmla="*/ 1584176 h 1872208"/>
              <a:gd name="connsiteX2-21" fmla="*/ 2520280 w 2520280"/>
              <a:gd name="connsiteY2-22" fmla="*/ 1872208 h 1872208"/>
              <a:gd name="connsiteX3-23" fmla="*/ 0 w 2520280"/>
              <a:gd name="connsiteY3-24" fmla="*/ 1872208 h 1872208"/>
              <a:gd name="connsiteX4-25" fmla="*/ 0 w 2520280"/>
              <a:gd name="connsiteY4-26" fmla="*/ 0 h 1872208"/>
              <a:gd name="connsiteX5-27" fmla="*/ 2520280 w 2520280"/>
              <a:gd name="connsiteY5-28" fmla="*/ 0 h 1872208"/>
              <a:gd name="connsiteX6-29" fmla="*/ 0 w 2520280"/>
              <a:gd name="connsiteY6-30" fmla="*/ 0 h 1872208"/>
              <a:gd name="connsiteX0-31" fmla="*/ 0 w 2520280"/>
              <a:gd name="connsiteY0-32" fmla="*/ 1872208 h 1872208"/>
              <a:gd name="connsiteX1-33" fmla="*/ 2520280 w 2520280"/>
              <a:gd name="connsiteY1-34" fmla="*/ 1872208 h 1872208"/>
              <a:gd name="connsiteX2-35" fmla="*/ 0 w 2520280"/>
              <a:gd name="connsiteY2-36" fmla="*/ 1872208 h 1872208"/>
              <a:gd name="connsiteX3-37" fmla="*/ 0 w 2520280"/>
              <a:gd name="connsiteY3-38" fmla="*/ 0 h 1872208"/>
              <a:gd name="connsiteX4-39" fmla="*/ 2520280 w 2520280"/>
              <a:gd name="connsiteY4-40" fmla="*/ 0 h 1872208"/>
              <a:gd name="connsiteX5-41" fmla="*/ 0 w 2520280"/>
              <a:gd name="connsiteY5-42" fmla="*/ 0 h 1872208"/>
              <a:gd name="connsiteX0-43" fmla="*/ 0 w 2520280"/>
              <a:gd name="connsiteY0-44" fmla="*/ 1872208 h 1872208"/>
              <a:gd name="connsiteX1-45" fmla="*/ 2520280 w 2520280"/>
              <a:gd name="connsiteY1-46" fmla="*/ 1872208 h 1872208"/>
              <a:gd name="connsiteX2-47" fmla="*/ 0 w 2520280"/>
              <a:gd name="connsiteY2-48" fmla="*/ 1872208 h 1872208"/>
              <a:gd name="connsiteX3-49" fmla="*/ 0 w 2520280"/>
              <a:gd name="connsiteY3-50" fmla="*/ 0 h 1872208"/>
              <a:gd name="connsiteX4-51" fmla="*/ 34255 w 2520280"/>
              <a:gd name="connsiteY4-52" fmla="*/ 0 h 1872208"/>
              <a:gd name="connsiteX5-53" fmla="*/ 0 w 2520280"/>
              <a:gd name="connsiteY5-54" fmla="*/ 0 h 1872208"/>
              <a:gd name="connsiteX0-55" fmla="*/ 0 w 2520280"/>
              <a:gd name="connsiteY0-56" fmla="*/ 1872208 h 1872208"/>
              <a:gd name="connsiteX1-57" fmla="*/ 2520280 w 2520280"/>
              <a:gd name="connsiteY1-58" fmla="*/ 1872208 h 1872208"/>
              <a:gd name="connsiteX2-59" fmla="*/ 0 w 2520280"/>
              <a:gd name="connsiteY2-60" fmla="*/ 1872208 h 1872208"/>
              <a:gd name="connsiteX3-61" fmla="*/ 0 w 2520280"/>
              <a:gd name="connsiteY3-62" fmla="*/ 0 h 1872208"/>
              <a:gd name="connsiteX4-63" fmla="*/ 917 w 2520280"/>
              <a:gd name="connsiteY4-64" fmla="*/ 6036 h 1872208"/>
              <a:gd name="connsiteX5-65" fmla="*/ 0 w 2520280"/>
              <a:gd name="connsiteY5-66" fmla="*/ 0 h 1872208"/>
              <a:gd name="connsiteX0-67" fmla="*/ 0 w 2520280"/>
              <a:gd name="connsiteY0-68" fmla="*/ 1890314 h 1890314"/>
              <a:gd name="connsiteX1-69" fmla="*/ 2520280 w 2520280"/>
              <a:gd name="connsiteY1-70" fmla="*/ 1890314 h 1890314"/>
              <a:gd name="connsiteX2-71" fmla="*/ 0 w 2520280"/>
              <a:gd name="connsiteY2-72" fmla="*/ 1890314 h 1890314"/>
              <a:gd name="connsiteX3-73" fmla="*/ 0 w 2520280"/>
              <a:gd name="connsiteY3-74" fmla="*/ 18106 h 1890314"/>
              <a:gd name="connsiteX4-75" fmla="*/ 53304 w 2520280"/>
              <a:gd name="connsiteY4-76" fmla="*/ 0 h 1890314"/>
              <a:gd name="connsiteX5-77" fmla="*/ 0 w 2520280"/>
              <a:gd name="connsiteY5-78" fmla="*/ 18106 h 1890314"/>
              <a:gd name="connsiteX0-79" fmla="*/ 0 w 2520280"/>
              <a:gd name="connsiteY0-80" fmla="*/ 1872208 h 1872208"/>
              <a:gd name="connsiteX1-81" fmla="*/ 2520280 w 2520280"/>
              <a:gd name="connsiteY1-82" fmla="*/ 1872208 h 1872208"/>
              <a:gd name="connsiteX2-83" fmla="*/ 0 w 2520280"/>
              <a:gd name="connsiteY2-84" fmla="*/ 1872208 h 1872208"/>
              <a:gd name="connsiteX3-85" fmla="*/ 0 w 2520280"/>
              <a:gd name="connsiteY3-86" fmla="*/ 0 h 1872208"/>
              <a:gd name="connsiteX4-87" fmla="*/ 916 w 2520280"/>
              <a:gd name="connsiteY4-88" fmla="*/ 0 h 1872208"/>
              <a:gd name="connsiteX5-89" fmla="*/ 0 w 2520280"/>
              <a:gd name="connsiteY5-90" fmla="*/ 0 h 187220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520280" h="1872208">
                <a:moveTo>
                  <a:pt x="0" y="1872208"/>
                </a:moveTo>
                <a:lnTo>
                  <a:pt x="2520280" y="1872208"/>
                </a:lnTo>
                <a:lnTo>
                  <a:pt x="0" y="1872208"/>
                </a:lnTo>
                <a:close/>
                <a:moveTo>
                  <a:pt x="0" y="0"/>
                </a:moveTo>
                <a:lnTo>
                  <a:pt x="916" y="0"/>
                </a:lnTo>
                <a:lnTo>
                  <a:pt x="0" y="0"/>
                </a:lnTo>
                <a:close/>
              </a:path>
            </a:pathLst>
          </a:custGeom>
          <a:noFill/>
          <a:ln w="3175" cap="sq">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spAutoFit/>
          </a:bodyPr>
          <a:lstStyle/>
          <a:p>
            <a:pPr lvl="0"/>
            <a:r>
              <a:rPr lang="zh-CN" altLang="en-US" sz="2800" dirty="0">
                <a:solidFill>
                  <a:srgbClr val="A79FAA"/>
                </a:solidFill>
                <a:cs typeface="+mn-ea"/>
                <a:sym typeface="+mn-lt"/>
              </a:rPr>
              <a:t>神经</a:t>
            </a:r>
            <a:r>
              <a:rPr lang="zh-CN" altLang="en-US" sz="2800" dirty="0">
                <a:solidFill>
                  <a:srgbClr val="A79FAA"/>
                </a:solidFill>
                <a:cs typeface="+mn-ea"/>
                <a:sym typeface="+mn-lt"/>
              </a:rPr>
              <a:t>网络</a:t>
            </a:r>
            <a:endParaRPr lang="zh-CN" altLang="en-US" sz="2800" dirty="0">
              <a:solidFill>
                <a:srgbClr val="A79FAA"/>
              </a:solidFill>
              <a:cs typeface="+mn-ea"/>
              <a:sym typeface="+mn-lt"/>
            </a:endParaRPr>
          </a:p>
          <a:p>
            <a:pPr lvl="0"/>
            <a:r>
              <a:rPr lang="en-US" altLang="zh-CN" sz="1100" dirty="0">
                <a:solidFill>
                  <a:srgbClr val="A79FAA"/>
                </a:solidFill>
                <a:cs typeface="+mn-ea"/>
                <a:sym typeface="+mn-lt"/>
              </a:rPr>
              <a:t>NEURAL NETWORK</a:t>
            </a:r>
            <a:endParaRPr lang="en-US" altLang="zh-CN" sz="1100" dirty="0">
              <a:solidFill>
                <a:srgbClr val="A79FAA"/>
              </a:solidFill>
              <a:cs typeface="+mn-ea"/>
              <a:sym typeface="+mn-lt"/>
            </a:endParaRPr>
          </a:p>
        </p:txBody>
      </p:sp>
      <p:sp>
        <p:nvSpPr>
          <p:cNvPr id="15" name="MH_Entry_3"/>
          <p:cNvSpPr/>
          <p:nvPr>
            <p:custDataLst>
              <p:tags r:id="rId5"/>
            </p:custDataLst>
          </p:nvPr>
        </p:nvSpPr>
        <p:spPr>
          <a:xfrm>
            <a:off x="7880759" y="3400346"/>
            <a:ext cx="2466406" cy="600075"/>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1" fmla="*/ 0 w 2520280"/>
              <a:gd name="connsiteY0-2" fmla="*/ 1584176 h 1872208"/>
              <a:gd name="connsiteX1-3" fmla="*/ 2520280 w 2520280"/>
              <a:gd name="connsiteY1-4" fmla="*/ 1584176 h 1872208"/>
              <a:gd name="connsiteX2-5" fmla="*/ 2520280 w 2520280"/>
              <a:gd name="connsiteY2-6" fmla="*/ 1872208 h 1872208"/>
              <a:gd name="connsiteX3-7" fmla="*/ 0 w 2520280"/>
              <a:gd name="connsiteY3-8" fmla="*/ 1872208 h 1872208"/>
              <a:gd name="connsiteX4-9" fmla="*/ 0 w 2520280"/>
              <a:gd name="connsiteY4-10" fmla="*/ 1584176 h 1872208"/>
              <a:gd name="connsiteX5-11" fmla="*/ 0 w 2520280"/>
              <a:gd name="connsiteY5-12" fmla="*/ 0 h 1872208"/>
              <a:gd name="connsiteX6-13" fmla="*/ 2520280 w 2520280"/>
              <a:gd name="connsiteY6-14" fmla="*/ 0 h 1872208"/>
              <a:gd name="connsiteX7-15" fmla="*/ 0 w 2520280"/>
              <a:gd name="connsiteY7-16" fmla="*/ 0 h 1872208"/>
              <a:gd name="connsiteX0-17" fmla="*/ 0 w 2520280"/>
              <a:gd name="connsiteY0-18" fmla="*/ 1872208 h 1872208"/>
              <a:gd name="connsiteX1-19" fmla="*/ 2520280 w 2520280"/>
              <a:gd name="connsiteY1-20" fmla="*/ 1584176 h 1872208"/>
              <a:gd name="connsiteX2-21" fmla="*/ 2520280 w 2520280"/>
              <a:gd name="connsiteY2-22" fmla="*/ 1872208 h 1872208"/>
              <a:gd name="connsiteX3-23" fmla="*/ 0 w 2520280"/>
              <a:gd name="connsiteY3-24" fmla="*/ 1872208 h 1872208"/>
              <a:gd name="connsiteX4-25" fmla="*/ 0 w 2520280"/>
              <a:gd name="connsiteY4-26" fmla="*/ 0 h 1872208"/>
              <a:gd name="connsiteX5-27" fmla="*/ 2520280 w 2520280"/>
              <a:gd name="connsiteY5-28" fmla="*/ 0 h 1872208"/>
              <a:gd name="connsiteX6-29" fmla="*/ 0 w 2520280"/>
              <a:gd name="connsiteY6-30" fmla="*/ 0 h 1872208"/>
              <a:gd name="connsiteX0-31" fmla="*/ 0 w 2520280"/>
              <a:gd name="connsiteY0-32" fmla="*/ 1872208 h 1872208"/>
              <a:gd name="connsiteX1-33" fmla="*/ 2520280 w 2520280"/>
              <a:gd name="connsiteY1-34" fmla="*/ 1872208 h 1872208"/>
              <a:gd name="connsiteX2-35" fmla="*/ 0 w 2520280"/>
              <a:gd name="connsiteY2-36" fmla="*/ 1872208 h 1872208"/>
              <a:gd name="connsiteX3-37" fmla="*/ 0 w 2520280"/>
              <a:gd name="connsiteY3-38" fmla="*/ 0 h 1872208"/>
              <a:gd name="connsiteX4-39" fmla="*/ 2520280 w 2520280"/>
              <a:gd name="connsiteY4-40" fmla="*/ 0 h 1872208"/>
              <a:gd name="connsiteX5-41" fmla="*/ 0 w 2520280"/>
              <a:gd name="connsiteY5-42" fmla="*/ 0 h 1872208"/>
              <a:gd name="connsiteX0-43" fmla="*/ 0 w 2520280"/>
              <a:gd name="connsiteY0-44" fmla="*/ 1872208 h 1872208"/>
              <a:gd name="connsiteX1-45" fmla="*/ 2520280 w 2520280"/>
              <a:gd name="connsiteY1-46" fmla="*/ 1872208 h 1872208"/>
              <a:gd name="connsiteX2-47" fmla="*/ 0 w 2520280"/>
              <a:gd name="connsiteY2-48" fmla="*/ 1872208 h 1872208"/>
              <a:gd name="connsiteX3-49" fmla="*/ 0 w 2520280"/>
              <a:gd name="connsiteY3-50" fmla="*/ 0 h 1872208"/>
              <a:gd name="connsiteX4-51" fmla="*/ 34255 w 2520280"/>
              <a:gd name="connsiteY4-52" fmla="*/ 0 h 1872208"/>
              <a:gd name="connsiteX5-53" fmla="*/ 0 w 2520280"/>
              <a:gd name="connsiteY5-54" fmla="*/ 0 h 1872208"/>
              <a:gd name="connsiteX0-55" fmla="*/ 0 w 2520280"/>
              <a:gd name="connsiteY0-56" fmla="*/ 1872208 h 1872208"/>
              <a:gd name="connsiteX1-57" fmla="*/ 2520280 w 2520280"/>
              <a:gd name="connsiteY1-58" fmla="*/ 1872208 h 1872208"/>
              <a:gd name="connsiteX2-59" fmla="*/ 0 w 2520280"/>
              <a:gd name="connsiteY2-60" fmla="*/ 1872208 h 1872208"/>
              <a:gd name="connsiteX3-61" fmla="*/ 0 w 2520280"/>
              <a:gd name="connsiteY3-62" fmla="*/ 0 h 1872208"/>
              <a:gd name="connsiteX4-63" fmla="*/ 917 w 2520280"/>
              <a:gd name="connsiteY4-64" fmla="*/ 6036 h 1872208"/>
              <a:gd name="connsiteX5-65" fmla="*/ 0 w 2520280"/>
              <a:gd name="connsiteY5-66" fmla="*/ 0 h 1872208"/>
              <a:gd name="connsiteX0-67" fmla="*/ 0 w 2520280"/>
              <a:gd name="connsiteY0-68" fmla="*/ 1890314 h 1890314"/>
              <a:gd name="connsiteX1-69" fmla="*/ 2520280 w 2520280"/>
              <a:gd name="connsiteY1-70" fmla="*/ 1890314 h 1890314"/>
              <a:gd name="connsiteX2-71" fmla="*/ 0 w 2520280"/>
              <a:gd name="connsiteY2-72" fmla="*/ 1890314 h 1890314"/>
              <a:gd name="connsiteX3-73" fmla="*/ 0 w 2520280"/>
              <a:gd name="connsiteY3-74" fmla="*/ 18106 h 1890314"/>
              <a:gd name="connsiteX4-75" fmla="*/ 53304 w 2520280"/>
              <a:gd name="connsiteY4-76" fmla="*/ 0 h 1890314"/>
              <a:gd name="connsiteX5-77" fmla="*/ 0 w 2520280"/>
              <a:gd name="connsiteY5-78" fmla="*/ 18106 h 1890314"/>
              <a:gd name="connsiteX0-79" fmla="*/ 0 w 2520280"/>
              <a:gd name="connsiteY0-80" fmla="*/ 1872208 h 1872208"/>
              <a:gd name="connsiteX1-81" fmla="*/ 2520280 w 2520280"/>
              <a:gd name="connsiteY1-82" fmla="*/ 1872208 h 1872208"/>
              <a:gd name="connsiteX2-83" fmla="*/ 0 w 2520280"/>
              <a:gd name="connsiteY2-84" fmla="*/ 1872208 h 1872208"/>
              <a:gd name="connsiteX3-85" fmla="*/ 0 w 2520280"/>
              <a:gd name="connsiteY3-86" fmla="*/ 0 h 1872208"/>
              <a:gd name="connsiteX4-87" fmla="*/ 916 w 2520280"/>
              <a:gd name="connsiteY4-88" fmla="*/ 0 h 1872208"/>
              <a:gd name="connsiteX5-89" fmla="*/ 0 w 2520280"/>
              <a:gd name="connsiteY5-90" fmla="*/ 0 h 187220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520280" h="1872208">
                <a:moveTo>
                  <a:pt x="0" y="1872208"/>
                </a:moveTo>
                <a:lnTo>
                  <a:pt x="2520280" y="1872208"/>
                </a:lnTo>
                <a:lnTo>
                  <a:pt x="0" y="1872208"/>
                </a:lnTo>
                <a:close/>
                <a:moveTo>
                  <a:pt x="0" y="0"/>
                </a:moveTo>
                <a:lnTo>
                  <a:pt x="916" y="0"/>
                </a:lnTo>
                <a:lnTo>
                  <a:pt x="0" y="0"/>
                </a:lnTo>
                <a:close/>
              </a:path>
            </a:pathLst>
          </a:custGeom>
          <a:noFill/>
          <a:ln w="3175" cap="sq">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spAutoFit/>
          </a:bodyPr>
          <a:lstStyle/>
          <a:p>
            <a:pPr lvl="0"/>
            <a:r>
              <a:rPr lang="zh-CN" altLang="en-US" sz="2800" dirty="0">
                <a:solidFill>
                  <a:srgbClr val="A79FAA"/>
                </a:solidFill>
                <a:cs typeface="+mn-ea"/>
                <a:sym typeface="+mn-lt"/>
              </a:rPr>
              <a:t>手写</a:t>
            </a:r>
            <a:r>
              <a:rPr lang="en-US" altLang="zh-CN" sz="2800" dirty="0">
                <a:solidFill>
                  <a:srgbClr val="A79FAA"/>
                </a:solidFill>
                <a:cs typeface="+mn-ea"/>
                <a:sym typeface="+mn-lt"/>
              </a:rPr>
              <a:t>SVM</a:t>
            </a:r>
            <a:endParaRPr lang="en-US" altLang="zh-CN" sz="2800" dirty="0">
              <a:solidFill>
                <a:srgbClr val="A79FAA"/>
              </a:solidFill>
              <a:cs typeface="+mn-ea"/>
              <a:sym typeface="+mn-lt"/>
            </a:endParaRPr>
          </a:p>
          <a:p>
            <a:pPr lvl="0"/>
            <a:r>
              <a:rPr lang="en-US" altLang="zh-CN" sz="1100" dirty="0">
                <a:solidFill>
                  <a:srgbClr val="A79FAA"/>
                </a:solidFill>
                <a:cs typeface="+mn-ea"/>
                <a:sym typeface="+mn-lt"/>
              </a:rPr>
              <a:t>HANDMEDE SVM </a:t>
            </a:r>
            <a:endParaRPr lang="zh-CN" altLang="en-US" sz="1100" dirty="0">
              <a:solidFill>
                <a:srgbClr val="A79FAA"/>
              </a:solidFill>
              <a:cs typeface="+mn-ea"/>
              <a:sym typeface="+mn-lt"/>
            </a:endParaRPr>
          </a:p>
        </p:txBody>
      </p:sp>
      <p:sp>
        <p:nvSpPr>
          <p:cNvPr id="16" name="MH_Entry_4"/>
          <p:cNvSpPr/>
          <p:nvPr>
            <p:custDataLst>
              <p:tags r:id="rId6"/>
            </p:custDataLst>
          </p:nvPr>
        </p:nvSpPr>
        <p:spPr>
          <a:xfrm>
            <a:off x="7880759" y="4415485"/>
            <a:ext cx="2466406" cy="600075"/>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1" fmla="*/ 0 w 2520280"/>
              <a:gd name="connsiteY0-2" fmla="*/ 1584176 h 1872208"/>
              <a:gd name="connsiteX1-3" fmla="*/ 2520280 w 2520280"/>
              <a:gd name="connsiteY1-4" fmla="*/ 1584176 h 1872208"/>
              <a:gd name="connsiteX2-5" fmla="*/ 2520280 w 2520280"/>
              <a:gd name="connsiteY2-6" fmla="*/ 1872208 h 1872208"/>
              <a:gd name="connsiteX3-7" fmla="*/ 0 w 2520280"/>
              <a:gd name="connsiteY3-8" fmla="*/ 1872208 h 1872208"/>
              <a:gd name="connsiteX4-9" fmla="*/ 0 w 2520280"/>
              <a:gd name="connsiteY4-10" fmla="*/ 1584176 h 1872208"/>
              <a:gd name="connsiteX5-11" fmla="*/ 0 w 2520280"/>
              <a:gd name="connsiteY5-12" fmla="*/ 0 h 1872208"/>
              <a:gd name="connsiteX6-13" fmla="*/ 2520280 w 2520280"/>
              <a:gd name="connsiteY6-14" fmla="*/ 0 h 1872208"/>
              <a:gd name="connsiteX7-15" fmla="*/ 0 w 2520280"/>
              <a:gd name="connsiteY7-16" fmla="*/ 0 h 1872208"/>
              <a:gd name="connsiteX0-17" fmla="*/ 0 w 2520280"/>
              <a:gd name="connsiteY0-18" fmla="*/ 1872208 h 1872208"/>
              <a:gd name="connsiteX1-19" fmla="*/ 2520280 w 2520280"/>
              <a:gd name="connsiteY1-20" fmla="*/ 1584176 h 1872208"/>
              <a:gd name="connsiteX2-21" fmla="*/ 2520280 w 2520280"/>
              <a:gd name="connsiteY2-22" fmla="*/ 1872208 h 1872208"/>
              <a:gd name="connsiteX3-23" fmla="*/ 0 w 2520280"/>
              <a:gd name="connsiteY3-24" fmla="*/ 1872208 h 1872208"/>
              <a:gd name="connsiteX4-25" fmla="*/ 0 w 2520280"/>
              <a:gd name="connsiteY4-26" fmla="*/ 0 h 1872208"/>
              <a:gd name="connsiteX5-27" fmla="*/ 2520280 w 2520280"/>
              <a:gd name="connsiteY5-28" fmla="*/ 0 h 1872208"/>
              <a:gd name="connsiteX6-29" fmla="*/ 0 w 2520280"/>
              <a:gd name="connsiteY6-30" fmla="*/ 0 h 1872208"/>
              <a:gd name="connsiteX0-31" fmla="*/ 0 w 2520280"/>
              <a:gd name="connsiteY0-32" fmla="*/ 1872208 h 1872208"/>
              <a:gd name="connsiteX1-33" fmla="*/ 2520280 w 2520280"/>
              <a:gd name="connsiteY1-34" fmla="*/ 1872208 h 1872208"/>
              <a:gd name="connsiteX2-35" fmla="*/ 0 w 2520280"/>
              <a:gd name="connsiteY2-36" fmla="*/ 1872208 h 1872208"/>
              <a:gd name="connsiteX3-37" fmla="*/ 0 w 2520280"/>
              <a:gd name="connsiteY3-38" fmla="*/ 0 h 1872208"/>
              <a:gd name="connsiteX4-39" fmla="*/ 2520280 w 2520280"/>
              <a:gd name="connsiteY4-40" fmla="*/ 0 h 1872208"/>
              <a:gd name="connsiteX5-41" fmla="*/ 0 w 2520280"/>
              <a:gd name="connsiteY5-42" fmla="*/ 0 h 1872208"/>
              <a:gd name="connsiteX0-43" fmla="*/ 0 w 2520280"/>
              <a:gd name="connsiteY0-44" fmla="*/ 1872208 h 1872208"/>
              <a:gd name="connsiteX1-45" fmla="*/ 2520280 w 2520280"/>
              <a:gd name="connsiteY1-46" fmla="*/ 1872208 h 1872208"/>
              <a:gd name="connsiteX2-47" fmla="*/ 0 w 2520280"/>
              <a:gd name="connsiteY2-48" fmla="*/ 1872208 h 1872208"/>
              <a:gd name="connsiteX3-49" fmla="*/ 0 w 2520280"/>
              <a:gd name="connsiteY3-50" fmla="*/ 0 h 1872208"/>
              <a:gd name="connsiteX4-51" fmla="*/ 34255 w 2520280"/>
              <a:gd name="connsiteY4-52" fmla="*/ 0 h 1872208"/>
              <a:gd name="connsiteX5-53" fmla="*/ 0 w 2520280"/>
              <a:gd name="connsiteY5-54" fmla="*/ 0 h 1872208"/>
              <a:gd name="connsiteX0-55" fmla="*/ 0 w 2520280"/>
              <a:gd name="connsiteY0-56" fmla="*/ 1872208 h 1872208"/>
              <a:gd name="connsiteX1-57" fmla="*/ 2520280 w 2520280"/>
              <a:gd name="connsiteY1-58" fmla="*/ 1872208 h 1872208"/>
              <a:gd name="connsiteX2-59" fmla="*/ 0 w 2520280"/>
              <a:gd name="connsiteY2-60" fmla="*/ 1872208 h 1872208"/>
              <a:gd name="connsiteX3-61" fmla="*/ 0 w 2520280"/>
              <a:gd name="connsiteY3-62" fmla="*/ 0 h 1872208"/>
              <a:gd name="connsiteX4-63" fmla="*/ 917 w 2520280"/>
              <a:gd name="connsiteY4-64" fmla="*/ 6036 h 1872208"/>
              <a:gd name="connsiteX5-65" fmla="*/ 0 w 2520280"/>
              <a:gd name="connsiteY5-66" fmla="*/ 0 h 1872208"/>
              <a:gd name="connsiteX0-67" fmla="*/ 0 w 2520280"/>
              <a:gd name="connsiteY0-68" fmla="*/ 1890314 h 1890314"/>
              <a:gd name="connsiteX1-69" fmla="*/ 2520280 w 2520280"/>
              <a:gd name="connsiteY1-70" fmla="*/ 1890314 h 1890314"/>
              <a:gd name="connsiteX2-71" fmla="*/ 0 w 2520280"/>
              <a:gd name="connsiteY2-72" fmla="*/ 1890314 h 1890314"/>
              <a:gd name="connsiteX3-73" fmla="*/ 0 w 2520280"/>
              <a:gd name="connsiteY3-74" fmla="*/ 18106 h 1890314"/>
              <a:gd name="connsiteX4-75" fmla="*/ 53304 w 2520280"/>
              <a:gd name="connsiteY4-76" fmla="*/ 0 h 1890314"/>
              <a:gd name="connsiteX5-77" fmla="*/ 0 w 2520280"/>
              <a:gd name="connsiteY5-78" fmla="*/ 18106 h 1890314"/>
              <a:gd name="connsiteX0-79" fmla="*/ 0 w 2520280"/>
              <a:gd name="connsiteY0-80" fmla="*/ 1872208 h 1872208"/>
              <a:gd name="connsiteX1-81" fmla="*/ 2520280 w 2520280"/>
              <a:gd name="connsiteY1-82" fmla="*/ 1872208 h 1872208"/>
              <a:gd name="connsiteX2-83" fmla="*/ 0 w 2520280"/>
              <a:gd name="connsiteY2-84" fmla="*/ 1872208 h 1872208"/>
              <a:gd name="connsiteX3-85" fmla="*/ 0 w 2520280"/>
              <a:gd name="connsiteY3-86" fmla="*/ 0 h 1872208"/>
              <a:gd name="connsiteX4-87" fmla="*/ 916 w 2520280"/>
              <a:gd name="connsiteY4-88" fmla="*/ 0 h 1872208"/>
              <a:gd name="connsiteX5-89" fmla="*/ 0 w 2520280"/>
              <a:gd name="connsiteY5-90" fmla="*/ 0 h 187220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520280" h="1872208">
                <a:moveTo>
                  <a:pt x="0" y="1872208"/>
                </a:moveTo>
                <a:lnTo>
                  <a:pt x="2520280" y="1872208"/>
                </a:lnTo>
                <a:lnTo>
                  <a:pt x="0" y="1872208"/>
                </a:lnTo>
                <a:close/>
                <a:moveTo>
                  <a:pt x="0" y="0"/>
                </a:moveTo>
                <a:lnTo>
                  <a:pt x="916" y="0"/>
                </a:lnTo>
                <a:lnTo>
                  <a:pt x="0" y="0"/>
                </a:lnTo>
                <a:close/>
              </a:path>
            </a:pathLst>
          </a:custGeom>
          <a:noFill/>
          <a:ln w="3175" cap="sq">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spAutoFit/>
          </a:bodyPr>
          <a:lstStyle/>
          <a:p>
            <a:pPr lvl="0"/>
            <a:r>
              <a:rPr lang="zh-CN" altLang="en-US" sz="2800" dirty="0">
                <a:solidFill>
                  <a:srgbClr val="A79FAA"/>
                </a:solidFill>
                <a:cs typeface="+mn-ea"/>
                <a:sym typeface="+mn-lt"/>
              </a:rPr>
              <a:t>分析总结</a:t>
            </a:r>
            <a:endParaRPr lang="en-US" altLang="zh-CN" sz="2800" dirty="0">
              <a:solidFill>
                <a:srgbClr val="A79FAA"/>
              </a:solidFill>
              <a:cs typeface="+mn-ea"/>
              <a:sym typeface="+mn-lt"/>
            </a:endParaRPr>
          </a:p>
          <a:p>
            <a:pPr lvl="0"/>
            <a:r>
              <a:rPr lang="en-US" altLang="zh-CN" sz="1100" dirty="0">
                <a:solidFill>
                  <a:srgbClr val="A79FAA"/>
                </a:solidFill>
                <a:cs typeface="+mn-ea"/>
                <a:sym typeface="+mn-lt"/>
              </a:rPr>
              <a:t>SUMMERY</a:t>
            </a:r>
            <a:endParaRPr lang="en-US" altLang="zh-CN" sz="1100" dirty="0">
              <a:solidFill>
                <a:srgbClr val="A79FAA"/>
              </a:solidFill>
              <a:cs typeface="+mn-ea"/>
              <a:sym typeface="+mn-lt"/>
            </a:endParaRPr>
          </a:p>
        </p:txBody>
      </p:sp>
      <p:sp>
        <p:nvSpPr>
          <p:cNvPr id="10" name="任意多边形: 形状 9"/>
          <p:cNvSpPr/>
          <p:nvPr/>
        </p:nvSpPr>
        <p:spPr>
          <a:xfrm rot="16200000" flipV="1">
            <a:off x="-1040607" y="4728938"/>
            <a:ext cx="3537297" cy="1456085"/>
          </a:xfrm>
          <a:custGeom>
            <a:avLst/>
            <a:gdLst>
              <a:gd name="connsiteX0" fmla="*/ 2311910 w 4623820"/>
              <a:gd name="connsiteY0" fmla="*/ 0 h 1994395"/>
              <a:gd name="connsiteX1" fmla="*/ 4604624 w 4623820"/>
              <a:gd name="connsiteY1" fmla="*/ 1868616 h 1994395"/>
              <a:gd name="connsiteX2" fmla="*/ 4623820 w 4623820"/>
              <a:gd name="connsiteY2" fmla="*/ 1994395 h 1994395"/>
              <a:gd name="connsiteX3" fmla="*/ 0 w 4623820"/>
              <a:gd name="connsiteY3" fmla="*/ 1994395 h 1994395"/>
              <a:gd name="connsiteX4" fmla="*/ 19196 w 4623820"/>
              <a:gd name="connsiteY4" fmla="*/ 1868616 h 1994395"/>
              <a:gd name="connsiteX5" fmla="*/ 2311910 w 4623820"/>
              <a:gd name="connsiteY5" fmla="*/ 0 h 1994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23820" h="1994395">
                <a:moveTo>
                  <a:pt x="2311910" y="0"/>
                </a:moveTo>
                <a:cubicBezTo>
                  <a:pt x="3442839" y="0"/>
                  <a:pt x="4386404" y="802199"/>
                  <a:pt x="4604624" y="1868616"/>
                </a:cubicBezTo>
                <a:lnTo>
                  <a:pt x="4623820" y="1994395"/>
                </a:lnTo>
                <a:lnTo>
                  <a:pt x="0" y="1994395"/>
                </a:lnTo>
                <a:lnTo>
                  <a:pt x="19196" y="1868616"/>
                </a:lnTo>
                <a:cubicBezTo>
                  <a:pt x="237417" y="802199"/>
                  <a:pt x="1180982" y="0"/>
                  <a:pt x="2311910" y="0"/>
                </a:cubicBezTo>
                <a:close/>
              </a:path>
            </a:pathLst>
          </a:custGeom>
          <a:solidFill>
            <a:srgbClr val="ECEA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 name="任意多边形: 形状 10"/>
          <p:cNvSpPr/>
          <p:nvPr/>
        </p:nvSpPr>
        <p:spPr>
          <a:xfrm rot="5400000" flipV="1">
            <a:off x="10173600" y="1422922"/>
            <a:ext cx="3693452" cy="1676847"/>
          </a:xfrm>
          <a:custGeom>
            <a:avLst/>
            <a:gdLst>
              <a:gd name="connsiteX0" fmla="*/ 2311910 w 4623820"/>
              <a:gd name="connsiteY0" fmla="*/ 0 h 1994395"/>
              <a:gd name="connsiteX1" fmla="*/ 4604624 w 4623820"/>
              <a:gd name="connsiteY1" fmla="*/ 1868616 h 1994395"/>
              <a:gd name="connsiteX2" fmla="*/ 4623820 w 4623820"/>
              <a:gd name="connsiteY2" fmla="*/ 1994395 h 1994395"/>
              <a:gd name="connsiteX3" fmla="*/ 0 w 4623820"/>
              <a:gd name="connsiteY3" fmla="*/ 1994395 h 1994395"/>
              <a:gd name="connsiteX4" fmla="*/ 19196 w 4623820"/>
              <a:gd name="connsiteY4" fmla="*/ 1868616 h 1994395"/>
              <a:gd name="connsiteX5" fmla="*/ 2311910 w 4623820"/>
              <a:gd name="connsiteY5" fmla="*/ 0 h 1994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23820" h="1994395">
                <a:moveTo>
                  <a:pt x="2311910" y="0"/>
                </a:moveTo>
                <a:cubicBezTo>
                  <a:pt x="3442839" y="0"/>
                  <a:pt x="4386404" y="802199"/>
                  <a:pt x="4604624" y="1868616"/>
                </a:cubicBezTo>
                <a:lnTo>
                  <a:pt x="4623820" y="1994395"/>
                </a:lnTo>
                <a:lnTo>
                  <a:pt x="0" y="1994395"/>
                </a:lnTo>
                <a:lnTo>
                  <a:pt x="19196" y="1868616"/>
                </a:lnTo>
                <a:cubicBezTo>
                  <a:pt x="237417" y="802199"/>
                  <a:pt x="1180982" y="0"/>
                  <a:pt x="2311910" y="0"/>
                </a:cubicBezTo>
                <a:close/>
              </a:path>
            </a:pathLst>
          </a:custGeom>
          <a:solidFill>
            <a:srgbClr val="FBDB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2" name="任意多边形: 形状 11"/>
          <p:cNvSpPr/>
          <p:nvPr/>
        </p:nvSpPr>
        <p:spPr>
          <a:xfrm rot="5400000" flipV="1">
            <a:off x="10526426" y="2987661"/>
            <a:ext cx="3208563" cy="1456085"/>
          </a:xfrm>
          <a:custGeom>
            <a:avLst/>
            <a:gdLst>
              <a:gd name="connsiteX0" fmla="*/ 2311910 w 4623820"/>
              <a:gd name="connsiteY0" fmla="*/ 0 h 1994395"/>
              <a:gd name="connsiteX1" fmla="*/ 4604624 w 4623820"/>
              <a:gd name="connsiteY1" fmla="*/ 1868616 h 1994395"/>
              <a:gd name="connsiteX2" fmla="*/ 4623820 w 4623820"/>
              <a:gd name="connsiteY2" fmla="*/ 1994395 h 1994395"/>
              <a:gd name="connsiteX3" fmla="*/ 0 w 4623820"/>
              <a:gd name="connsiteY3" fmla="*/ 1994395 h 1994395"/>
              <a:gd name="connsiteX4" fmla="*/ 19196 w 4623820"/>
              <a:gd name="connsiteY4" fmla="*/ 1868616 h 1994395"/>
              <a:gd name="connsiteX5" fmla="*/ 2311910 w 4623820"/>
              <a:gd name="connsiteY5" fmla="*/ 0 h 1994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23820" h="1994395">
                <a:moveTo>
                  <a:pt x="2311910" y="0"/>
                </a:moveTo>
                <a:cubicBezTo>
                  <a:pt x="3442839" y="0"/>
                  <a:pt x="4386404" y="802199"/>
                  <a:pt x="4604624" y="1868616"/>
                </a:cubicBezTo>
                <a:lnTo>
                  <a:pt x="4623820" y="1994395"/>
                </a:lnTo>
                <a:lnTo>
                  <a:pt x="0" y="1994395"/>
                </a:lnTo>
                <a:lnTo>
                  <a:pt x="19196" y="1868616"/>
                </a:lnTo>
                <a:cubicBezTo>
                  <a:pt x="237417" y="802199"/>
                  <a:pt x="1180982" y="0"/>
                  <a:pt x="2311910" y="0"/>
                </a:cubicBezTo>
                <a:close/>
              </a:path>
            </a:pathLst>
          </a:custGeom>
          <a:solidFill>
            <a:srgbClr val="CECE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7" name="任意多边形: 形状 16"/>
          <p:cNvSpPr/>
          <p:nvPr/>
        </p:nvSpPr>
        <p:spPr>
          <a:xfrm rot="16200000" flipV="1">
            <a:off x="-731541" y="3666894"/>
            <a:ext cx="2440200" cy="977119"/>
          </a:xfrm>
          <a:custGeom>
            <a:avLst/>
            <a:gdLst>
              <a:gd name="connsiteX0" fmla="*/ 2311910 w 4623820"/>
              <a:gd name="connsiteY0" fmla="*/ 0 h 1994395"/>
              <a:gd name="connsiteX1" fmla="*/ 4604624 w 4623820"/>
              <a:gd name="connsiteY1" fmla="*/ 1868616 h 1994395"/>
              <a:gd name="connsiteX2" fmla="*/ 4623820 w 4623820"/>
              <a:gd name="connsiteY2" fmla="*/ 1994395 h 1994395"/>
              <a:gd name="connsiteX3" fmla="*/ 0 w 4623820"/>
              <a:gd name="connsiteY3" fmla="*/ 1994395 h 1994395"/>
              <a:gd name="connsiteX4" fmla="*/ 19196 w 4623820"/>
              <a:gd name="connsiteY4" fmla="*/ 1868616 h 1994395"/>
              <a:gd name="connsiteX5" fmla="*/ 2311910 w 4623820"/>
              <a:gd name="connsiteY5" fmla="*/ 0 h 1994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23820" h="1994395">
                <a:moveTo>
                  <a:pt x="2311910" y="0"/>
                </a:moveTo>
                <a:cubicBezTo>
                  <a:pt x="3442839" y="0"/>
                  <a:pt x="4386404" y="802199"/>
                  <a:pt x="4604624" y="1868616"/>
                </a:cubicBezTo>
                <a:lnTo>
                  <a:pt x="4623820" y="1994395"/>
                </a:lnTo>
                <a:lnTo>
                  <a:pt x="0" y="1994395"/>
                </a:lnTo>
                <a:lnTo>
                  <a:pt x="19196" y="1868616"/>
                </a:lnTo>
                <a:cubicBezTo>
                  <a:pt x="237417" y="802199"/>
                  <a:pt x="1180982" y="0"/>
                  <a:pt x="2311910" y="0"/>
                </a:cubicBezTo>
                <a:close/>
              </a:path>
            </a:pathLst>
          </a:custGeom>
          <a:solidFill>
            <a:srgbClr val="FBDB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6" presetClass="entr" presetSubtype="0" fill="hold" grpId="0" nodeType="clickEffect">
                                  <p:stCondLst>
                                    <p:cond delay="0"/>
                                  </p:stCondLst>
                                  <p:iterate type="lt">
                                    <p:tmPct val="10000"/>
                                  </p:iterate>
                                  <p:childTnLst>
                                    <p:set>
                                      <p:cBhvr>
                                        <p:cTn id="6" dur="1" fill="hold">
                                          <p:stCondLst>
                                            <p:cond delay="0"/>
                                          </p:stCondLst>
                                        </p:cTn>
                                        <p:tgtEl>
                                          <p:spTgt spid="18"/>
                                        </p:tgtEl>
                                        <p:attrNameLst>
                                          <p:attrName>style.visibility</p:attrName>
                                        </p:attrNameLst>
                                      </p:cBhvr>
                                      <p:to>
                                        <p:strVal val="visible"/>
                                      </p:to>
                                    </p:set>
                                    <p:anim by="(-#ppt_w*2)" calcmode="lin" valueType="num">
                                      <p:cBhvr rctx="PPT">
                                        <p:cTn id="7" dur="500" autoRev="1" fill="hold">
                                          <p:stCondLst>
                                            <p:cond delay="0"/>
                                          </p:stCondLst>
                                        </p:cTn>
                                        <p:tgtEl>
                                          <p:spTgt spid="18"/>
                                        </p:tgtEl>
                                        <p:attrNameLst>
                                          <p:attrName>ppt_w</p:attrName>
                                        </p:attrNameLst>
                                      </p:cBhvr>
                                    </p:anim>
                                    <p:anim by="(#ppt_w*0.50)" calcmode="lin" valueType="num">
                                      <p:cBhvr>
                                        <p:cTn id="8" dur="500" decel="50000" autoRev="1" fill="hold">
                                          <p:stCondLst>
                                            <p:cond delay="0"/>
                                          </p:stCondLst>
                                        </p:cTn>
                                        <p:tgtEl>
                                          <p:spTgt spid="18"/>
                                        </p:tgtEl>
                                        <p:attrNameLst>
                                          <p:attrName>ppt_x</p:attrName>
                                        </p:attrNameLst>
                                      </p:cBhvr>
                                    </p:anim>
                                    <p:anim from="(-#ppt_h/2)" to="(#ppt_y)" calcmode="lin" valueType="num">
                                      <p:cBhvr>
                                        <p:cTn id="9" dur="1000" fill="hold">
                                          <p:stCondLst>
                                            <p:cond delay="0"/>
                                          </p:stCondLst>
                                        </p:cTn>
                                        <p:tgtEl>
                                          <p:spTgt spid="18"/>
                                        </p:tgtEl>
                                        <p:attrNameLst>
                                          <p:attrName>ppt_y</p:attrName>
                                        </p:attrNameLst>
                                      </p:cBhvr>
                                    </p:anim>
                                    <p:animRot by="21600000">
                                      <p:cBhvr>
                                        <p:cTn id="10" dur="1000" fill="hold">
                                          <p:stCondLst>
                                            <p:cond delay="0"/>
                                          </p:stCondLst>
                                        </p:cTn>
                                        <p:tgtEl>
                                          <p:spTgt spid="18"/>
                                        </p:tgtEl>
                                        <p:attrNameLst>
                                          <p:attrName>r</p:attrName>
                                        </p:attrNameLst>
                                      </p:cBhvr>
                                    </p:animRot>
                                  </p:childTnLst>
                                </p:cTn>
                              </p:par>
                              <p:par>
                                <p:cTn id="11" presetID="56" presetClass="entr" presetSubtype="0" fill="hold" grpId="0" nodeType="withEffect">
                                  <p:stCondLst>
                                    <p:cond delay="0"/>
                                  </p:stCondLst>
                                  <p:iterate type="lt">
                                    <p:tmPct val="10000"/>
                                  </p:iterate>
                                  <p:childTnLst>
                                    <p:set>
                                      <p:cBhvr>
                                        <p:cTn id="12" dur="1" fill="hold">
                                          <p:stCondLst>
                                            <p:cond delay="0"/>
                                          </p:stCondLst>
                                        </p:cTn>
                                        <p:tgtEl>
                                          <p:spTgt spid="19"/>
                                        </p:tgtEl>
                                        <p:attrNameLst>
                                          <p:attrName>style.visibility</p:attrName>
                                        </p:attrNameLst>
                                      </p:cBhvr>
                                      <p:to>
                                        <p:strVal val="visible"/>
                                      </p:to>
                                    </p:set>
                                    <p:anim by="(-#ppt_w*2)" calcmode="lin" valueType="num">
                                      <p:cBhvr rctx="PPT">
                                        <p:cTn id="13" dur="500" autoRev="1" fill="hold">
                                          <p:stCondLst>
                                            <p:cond delay="0"/>
                                          </p:stCondLst>
                                        </p:cTn>
                                        <p:tgtEl>
                                          <p:spTgt spid="19"/>
                                        </p:tgtEl>
                                        <p:attrNameLst>
                                          <p:attrName>ppt_w</p:attrName>
                                        </p:attrNameLst>
                                      </p:cBhvr>
                                    </p:anim>
                                    <p:anim by="(#ppt_w*0.50)" calcmode="lin" valueType="num">
                                      <p:cBhvr>
                                        <p:cTn id="14" dur="500" decel="50000" autoRev="1" fill="hold">
                                          <p:stCondLst>
                                            <p:cond delay="0"/>
                                          </p:stCondLst>
                                        </p:cTn>
                                        <p:tgtEl>
                                          <p:spTgt spid="19"/>
                                        </p:tgtEl>
                                        <p:attrNameLst>
                                          <p:attrName>ppt_x</p:attrName>
                                        </p:attrNameLst>
                                      </p:cBhvr>
                                    </p:anim>
                                    <p:anim from="(-#ppt_h/2)" to="(#ppt_y)" calcmode="lin" valueType="num">
                                      <p:cBhvr>
                                        <p:cTn id="15" dur="1000" fill="hold">
                                          <p:stCondLst>
                                            <p:cond delay="0"/>
                                          </p:stCondLst>
                                        </p:cTn>
                                        <p:tgtEl>
                                          <p:spTgt spid="19"/>
                                        </p:tgtEl>
                                        <p:attrNameLst>
                                          <p:attrName>ppt_y</p:attrName>
                                        </p:attrNameLst>
                                      </p:cBhvr>
                                    </p:anim>
                                    <p:animRot by="21600000">
                                      <p:cBhvr>
                                        <p:cTn id="16" dur="1000" fill="hold">
                                          <p:stCondLst>
                                            <p:cond delay="0"/>
                                          </p:stCondLst>
                                        </p:cTn>
                                        <p:tgtEl>
                                          <p:spTgt spid="19"/>
                                        </p:tgtEl>
                                        <p:attrNameLst>
                                          <p:attrName>r</p:attrName>
                                        </p:attrNameLst>
                                      </p:cBhvr>
                                    </p:animRo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wipe(down)">
                                      <p:cBhvr>
                                        <p:cTn id="21" dur="500"/>
                                        <p:tgtEl>
                                          <p:spTgt spid="13"/>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grpId="0" nodeType="click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wipe(down)">
                                      <p:cBhvr>
                                        <p:cTn id="26" dur="500"/>
                                        <p:tgtEl>
                                          <p:spTgt spid="14"/>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wipe(down)">
                                      <p:cBhvr>
                                        <p:cTn id="31" dur="500"/>
                                        <p:tgtEl>
                                          <p:spTgt spid="15"/>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4" fill="hold" grpId="0" nodeType="clickEffect">
                                  <p:stCondLst>
                                    <p:cond delay="0"/>
                                  </p:stCondLst>
                                  <p:childTnLst>
                                    <p:set>
                                      <p:cBhvr>
                                        <p:cTn id="35" dur="1" fill="hold">
                                          <p:stCondLst>
                                            <p:cond delay="0"/>
                                          </p:stCondLst>
                                        </p:cTn>
                                        <p:tgtEl>
                                          <p:spTgt spid="16"/>
                                        </p:tgtEl>
                                        <p:attrNameLst>
                                          <p:attrName>style.visibility</p:attrName>
                                        </p:attrNameLst>
                                      </p:cBhvr>
                                      <p:to>
                                        <p:strVal val="visible"/>
                                      </p:to>
                                    </p:set>
                                    <p:animEffect transition="in" filter="wipe(down)">
                                      <p:cBhvr>
                                        <p:cTn id="36"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13" grpId="0" bldLvl="0" animBg="1"/>
      <p:bldP spid="14" grpId="0" bldLvl="0" animBg="1"/>
      <p:bldP spid="15" grpId="0" bldLvl="0" animBg="1"/>
      <p:bldP spid="16" grpId="0" bldLvl="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TextBox 8"/>
          <p:cNvSpPr txBox="1"/>
          <p:nvPr/>
        </p:nvSpPr>
        <p:spPr>
          <a:xfrm>
            <a:off x="662183" y="220765"/>
            <a:ext cx="3949155" cy="492125"/>
          </a:xfrm>
          <a:prstGeom prst="rect">
            <a:avLst/>
          </a:prstGeom>
          <a:noFill/>
        </p:spPr>
        <p:txBody>
          <a:bodyPr wrap="square" lIns="0" tIns="0" rIns="0" bIns="0" rtlCol="0" anchor="ctr">
            <a:spAutoFit/>
          </a:bodyPr>
          <a:lstStyle/>
          <a:p>
            <a:r>
              <a:rPr lang="en-US" altLang="zh-CN" sz="3200" dirty="0">
                <a:solidFill>
                  <a:schemeClr val="bg1">
                    <a:lumMod val="65000"/>
                  </a:schemeClr>
                </a:solidFill>
                <a:latin typeface="+mn-lt"/>
                <a:ea typeface="+mn-ea"/>
                <a:cs typeface="+mn-ea"/>
                <a:sym typeface="+mn-lt"/>
              </a:rPr>
              <a:t>LSTM</a:t>
            </a:r>
            <a:r>
              <a:rPr lang="zh-CN" altLang="en-US" sz="3200" dirty="0">
                <a:solidFill>
                  <a:schemeClr val="bg1">
                    <a:lumMod val="65000"/>
                  </a:schemeClr>
                </a:solidFill>
                <a:latin typeface="+mn-lt"/>
                <a:ea typeface="+mn-ea"/>
                <a:cs typeface="+mn-ea"/>
                <a:sym typeface="+mn-lt"/>
              </a:rPr>
              <a:t>简述</a:t>
            </a:r>
            <a:endParaRPr lang="zh-CN" altLang="en-US" sz="3200" dirty="0">
              <a:solidFill>
                <a:schemeClr val="bg1">
                  <a:lumMod val="65000"/>
                </a:schemeClr>
              </a:solidFill>
              <a:latin typeface="+mn-lt"/>
              <a:ea typeface="+mn-ea"/>
              <a:cs typeface="+mn-ea"/>
              <a:sym typeface="+mn-lt"/>
            </a:endParaRPr>
          </a:p>
        </p:txBody>
      </p:sp>
      <p:sp>
        <p:nvSpPr>
          <p:cNvPr id="75" name="任意多边形: 形状 74"/>
          <p:cNvSpPr/>
          <p:nvPr/>
        </p:nvSpPr>
        <p:spPr>
          <a:xfrm rot="16200000" flipV="1">
            <a:off x="-244220" y="224648"/>
            <a:ext cx="1043611" cy="555170"/>
          </a:xfrm>
          <a:custGeom>
            <a:avLst/>
            <a:gdLst>
              <a:gd name="connsiteX0" fmla="*/ 2311910 w 4623820"/>
              <a:gd name="connsiteY0" fmla="*/ 0 h 1994395"/>
              <a:gd name="connsiteX1" fmla="*/ 4604624 w 4623820"/>
              <a:gd name="connsiteY1" fmla="*/ 1868616 h 1994395"/>
              <a:gd name="connsiteX2" fmla="*/ 4623820 w 4623820"/>
              <a:gd name="connsiteY2" fmla="*/ 1994395 h 1994395"/>
              <a:gd name="connsiteX3" fmla="*/ 0 w 4623820"/>
              <a:gd name="connsiteY3" fmla="*/ 1994395 h 1994395"/>
              <a:gd name="connsiteX4" fmla="*/ 19196 w 4623820"/>
              <a:gd name="connsiteY4" fmla="*/ 1868616 h 1994395"/>
              <a:gd name="connsiteX5" fmla="*/ 2311910 w 4623820"/>
              <a:gd name="connsiteY5" fmla="*/ 0 h 1994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23820" h="1994395">
                <a:moveTo>
                  <a:pt x="2311910" y="0"/>
                </a:moveTo>
                <a:cubicBezTo>
                  <a:pt x="3442839" y="0"/>
                  <a:pt x="4386404" y="802199"/>
                  <a:pt x="4604624" y="1868616"/>
                </a:cubicBezTo>
                <a:lnTo>
                  <a:pt x="4623820" y="1994395"/>
                </a:lnTo>
                <a:lnTo>
                  <a:pt x="0" y="1994395"/>
                </a:lnTo>
                <a:lnTo>
                  <a:pt x="19196" y="1868616"/>
                </a:lnTo>
                <a:cubicBezTo>
                  <a:pt x="237417" y="802199"/>
                  <a:pt x="1180982" y="0"/>
                  <a:pt x="2311910" y="0"/>
                </a:cubicBezTo>
                <a:close/>
              </a:path>
            </a:pathLst>
          </a:custGeom>
          <a:solidFill>
            <a:srgbClr val="CECE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6" name="任意多边形: 形状 75"/>
          <p:cNvSpPr/>
          <p:nvPr/>
        </p:nvSpPr>
        <p:spPr>
          <a:xfrm rot="16200000" flipV="1">
            <a:off x="-151516" y="314219"/>
            <a:ext cx="675584" cy="372552"/>
          </a:xfrm>
          <a:custGeom>
            <a:avLst/>
            <a:gdLst>
              <a:gd name="connsiteX0" fmla="*/ 2311910 w 4623820"/>
              <a:gd name="connsiteY0" fmla="*/ 0 h 1994395"/>
              <a:gd name="connsiteX1" fmla="*/ 4604624 w 4623820"/>
              <a:gd name="connsiteY1" fmla="*/ 1868616 h 1994395"/>
              <a:gd name="connsiteX2" fmla="*/ 4623820 w 4623820"/>
              <a:gd name="connsiteY2" fmla="*/ 1994395 h 1994395"/>
              <a:gd name="connsiteX3" fmla="*/ 0 w 4623820"/>
              <a:gd name="connsiteY3" fmla="*/ 1994395 h 1994395"/>
              <a:gd name="connsiteX4" fmla="*/ 19196 w 4623820"/>
              <a:gd name="connsiteY4" fmla="*/ 1868616 h 1994395"/>
              <a:gd name="connsiteX5" fmla="*/ 2311910 w 4623820"/>
              <a:gd name="connsiteY5" fmla="*/ 0 h 1994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23820" h="1994395">
                <a:moveTo>
                  <a:pt x="2311910" y="0"/>
                </a:moveTo>
                <a:cubicBezTo>
                  <a:pt x="3442839" y="0"/>
                  <a:pt x="4386404" y="802199"/>
                  <a:pt x="4604624" y="1868616"/>
                </a:cubicBezTo>
                <a:lnTo>
                  <a:pt x="4623820" y="1994395"/>
                </a:lnTo>
                <a:lnTo>
                  <a:pt x="0" y="1994395"/>
                </a:lnTo>
                <a:lnTo>
                  <a:pt x="19196" y="1868616"/>
                </a:lnTo>
                <a:cubicBezTo>
                  <a:pt x="237417" y="802199"/>
                  <a:pt x="1180982" y="0"/>
                  <a:pt x="2311910" y="0"/>
                </a:cubicBezTo>
                <a:close/>
              </a:path>
            </a:pathLst>
          </a:custGeom>
          <a:solidFill>
            <a:srgbClr val="FBDB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 name="文本框 2"/>
          <p:cNvSpPr txBox="1"/>
          <p:nvPr>
            <p:custDataLst>
              <p:tags r:id="rId1"/>
            </p:custDataLst>
          </p:nvPr>
        </p:nvSpPr>
        <p:spPr>
          <a:xfrm>
            <a:off x="812800" y="1243330"/>
            <a:ext cx="10481945" cy="629920"/>
          </a:xfrm>
          <a:prstGeom prst="rect">
            <a:avLst/>
          </a:prstGeom>
          <a:noFill/>
        </p:spPr>
        <p:txBody>
          <a:bodyPr wrap="square" rtlCol="0" anchor="t">
            <a:noAutofit/>
          </a:bodyPr>
          <a:p>
            <a:pPr indent="457200"/>
            <a:r>
              <a:rPr lang="zh-CN" altLang="en-US">
                <a:sym typeface="+mn-ea"/>
              </a:rPr>
              <a:t>传统的RNN在处理长距离依赖时可能会遇到梯度消失/梯度爆炸的问题。因此，我们进一步通过引入长短时记忆网络（LSTM）和门控循环单元（GRU）等结构，更加有效地应对这些问题。</a:t>
            </a:r>
            <a:endParaRPr lang="zh-CN" altLang="en-US">
              <a:sym typeface="+mn-ea"/>
            </a:endParaRPr>
          </a:p>
          <a:p>
            <a:pPr indent="457200"/>
            <a:endParaRPr lang="zh-CN" altLang="en-US">
              <a:sym typeface="+mn-ea"/>
            </a:endParaRPr>
          </a:p>
          <a:p>
            <a:pPr indent="457200"/>
            <a:r>
              <a:rPr lang="zh-CN" altLang="en-US">
                <a:sym typeface="+mn-ea"/>
              </a:rPr>
              <a:t>LSTM与RNN不同，它通过增加门控单元，对历史信息进行选择性的保存，从而挑选出值得注意的信息。即它兼具“记忆”和“遗忘”的能力。</a:t>
            </a:r>
            <a:endParaRPr lang="zh-CN" altLang="en-US">
              <a:sym typeface="+mn-ea"/>
            </a:endParaRPr>
          </a:p>
          <a:p>
            <a:pPr indent="457200"/>
            <a:endParaRPr lang="zh-CN" altLang="en-US">
              <a:sym typeface="+mn-ea"/>
            </a:endParaRPr>
          </a:p>
          <a:p>
            <a:pPr indent="457200"/>
            <a:r>
              <a:rPr lang="zh-CN" altLang="en-US">
                <a:sym typeface="+mn-ea"/>
              </a:rPr>
              <a:t>在</a:t>
            </a:r>
            <a:r>
              <a:rPr lang="en-US" altLang="zh-CN">
                <a:sym typeface="+mn-ea"/>
              </a:rPr>
              <a:t>LSTM</a:t>
            </a:r>
            <a:r>
              <a:rPr lang="zh-CN" altLang="en-US">
                <a:sym typeface="+mn-ea"/>
              </a:rPr>
              <a:t>中，每个</a:t>
            </a:r>
            <a:r>
              <a:rPr lang="en-US" altLang="zh-CN">
                <a:sym typeface="+mn-ea"/>
              </a:rPr>
              <a:t>UNIT</a:t>
            </a:r>
            <a:r>
              <a:rPr lang="zh-CN" altLang="en-US">
                <a:sym typeface="+mn-ea"/>
              </a:rPr>
              <a:t>由以下三种门</a:t>
            </a:r>
            <a:r>
              <a:rPr lang="zh-CN" altLang="en-US">
                <a:sym typeface="+mn-ea"/>
              </a:rPr>
              <a:t>构成：</a:t>
            </a:r>
            <a:endParaRPr lang="zh-CN" altLang="en-US">
              <a:sym typeface="+mn-ea"/>
            </a:endParaRPr>
          </a:p>
          <a:p>
            <a:pPr indent="457200"/>
            <a:r>
              <a:rPr lang="zh-CN" altLang="en-US">
                <a:sym typeface="+mn-ea"/>
              </a:rPr>
              <a:t>  - Input Gate：中文是输入门，在每一时刻从输入层输入的信息会首先经过输入门，输入门的开关会决定这一时刻是否会有信息输入到Memory Cell。</a:t>
            </a:r>
            <a:endParaRPr lang="zh-CN" altLang="en-US">
              <a:sym typeface="+mn-ea"/>
            </a:endParaRPr>
          </a:p>
          <a:p>
            <a:pPr indent="457200"/>
            <a:r>
              <a:rPr lang="zh-CN" altLang="en-US">
                <a:sym typeface="+mn-ea"/>
              </a:rPr>
              <a:t>  - Output Gate：中文是输出门，每一时刻是否有信息从Memory Cell输出取决于这一道门。</a:t>
            </a:r>
            <a:endParaRPr lang="zh-CN" altLang="en-US">
              <a:sym typeface="+mn-ea"/>
            </a:endParaRPr>
          </a:p>
          <a:p>
            <a:pPr indent="457200"/>
            <a:r>
              <a:rPr lang="zh-CN" altLang="en-US">
                <a:sym typeface="+mn-ea"/>
              </a:rPr>
              <a:t>  - Forget Gate：中文是遗忘门，每一时刻Memory Cell里的值都会经历一个是否被遗忘的过程，就是由该门控制的，它会选择性地把Memory Cell里的值清除，即“遗忘”。</a:t>
            </a:r>
            <a:endParaRPr lang="zh-CN" altLang="en-US">
              <a:sym typeface="+mn-ea"/>
            </a:endParaRPr>
          </a:p>
          <a:p>
            <a:pPr indent="457200"/>
            <a:endParaRPr lang="zh-CN" altLang="en-US">
              <a:sym typeface="+mn-ea"/>
            </a:endParaRPr>
          </a:p>
          <a:p>
            <a:pPr indent="457200"/>
            <a:r>
              <a:rPr lang="zh-CN" altLang="en-US">
                <a:sym typeface="+mn-ea"/>
              </a:rPr>
              <a:t>其计算方式</a:t>
            </a:r>
            <a:r>
              <a:rPr lang="zh-CN" altLang="en-US">
                <a:sym typeface="+mn-ea"/>
              </a:rPr>
              <a:t>如下：</a:t>
            </a:r>
            <a:endParaRPr lang="zh-CN" altLang="en-US">
              <a:sym typeface="+mn-ea"/>
            </a:endParaRPr>
          </a:p>
        </p:txBody>
      </p:sp>
      <p:pic>
        <p:nvPicPr>
          <p:cNvPr id="2" name="图片 1"/>
          <p:cNvPicPr>
            <a:picLocks noChangeAspect="1"/>
          </p:cNvPicPr>
          <p:nvPr>
            <p:custDataLst>
              <p:tags r:id="rId2"/>
            </p:custDataLst>
          </p:nvPr>
        </p:nvPicPr>
        <p:blipFill>
          <a:blip r:embed="rId3"/>
          <a:stretch>
            <a:fillRect/>
          </a:stretch>
        </p:blipFill>
        <p:spPr>
          <a:xfrm>
            <a:off x="4661535" y="5200650"/>
            <a:ext cx="3535680" cy="15049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TextBox 8"/>
          <p:cNvSpPr txBox="1"/>
          <p:nvPr/>
        </p:nvSpPr>
        <p:spPr>
          <a:xfrm>
            <a:off x="662183" y="220765"/>
            <a:ext cx="3949155" cy="492125"/>
          </a:xfrm>
          <a:prstGeom prst="rect">
            <a:avLst/>
          </a:prstGeom>
          <a:noFill/>
        </p:spPr>
        <p:txBody>
          <a:bodyPr wrap="square" lIns="0" tIns="0" rIns="0" bIns="0" rtlCol="0" anchor="ctr">
            <a:spAutoFit/>
          </a:bodyPr>
          <a:lstStyle/>
          <a:p>
            <a:r>
              <a:rPr lang="zh-CN" altLang="en-US" sz="3200" dirty="0">
                <a:solidFill>
                  <a:schemeClr val="bg1">
                    <a:lumMod val="65000"/>
                  </a:schemeClr>
                </a:solidFill>
                <a:latin typeface="+mn-lt"/>
                <a:ea typeface="+mn-ea"/>
                <a:cs typeface="+mn-ea"/>
                <a:sym typeface="+mn-lt"/>
              </a:rPr>
              <a:t>结果分析</a:t>
            </a:r>
            <a:endParaRPr lang="zh-CN" altLang="en-US" sz="3200" dirty="0">
              <a:solidFill>
                <a:schemeClr val="bg1">
                  <a:lumMod val="65000"/>
                </a:schemeClr>
              </a:solidFill>
              <a:latin typeface="+mn-lt"/>
              <a:ea typeface="+mn-ea"/>
              <a:cs typeface="+mn-ea"/>
              <a:sym typeface="+mn-lt"/>
            </a:endParaRPr>
          </a:p>
        </p:txBody>
      </p:sp>
      <p:sp>
        <p:nvSpPr>
          <p:cNvPr id="75" name="任意多边形: 形状 74"/>
          <p:cNvSpPr/>
          <p:nvPr/>
        </p:nvSpPr>
        <p:spPr>
          <a:xfrm rot="16200000" flipV="1">
            <a:off x="-244220" y="224648"/>
            <a:ext cx="1043611" cy="555170"/>
          </a:xfrm>
          <a:custGeom>
            <a:avLst/>
            <a:gdLst>
              <a:gd name="connsiteX0" fmla="*/ 2311910 w 4623820"/>
              <a:gd name="connsiteY0" fmla="*/ 0 h 1994395"/>
              <a:gd name="connsiteX1" fmla="*/ 4604624 w 4623820"/>
              <a:gd name="connsiteY1" fmla="*/ 1868616 h 1994395"/>
              <a:gd name="connsiteX2" fmla="*/ 4623820 w 4623820"/>
              <a:gd name="connsiteY2" fmla="*/ 1994395 h 1994395"/>
              <a:gd name="connsiteX3" fmla="*/ 0 w 4623820"/>
              <a:gd name="connsiteY3" fmla="*/ 1994395 h 1994395"/>
              <a:gd name="connsiteX4" fmla="*/ 19196 w 4623820"/>
              <a:gd name="connsiteY4" fmla="*/ 1868616 h 1994395"/>
              <a:gd name="connsiteX5" fmla="*/ 2311910 w 4623820"/>
              <a:gd name="connsiteY5" fmla="*/ 0 h 1994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23820" h="1994395">
                <a:moveTo>
                  <a:pt x="2311910" y="0"/>
                </a:moveTo>
                <a:cubicBezTo>
                  <a:pt x="3442839" y="0"/>
                  <a:pt x="4386404" y="802199"/>
                  <a:pt x="4604624" y="1868616"/>
                </a:cubicBezTo>
                <a:lnTo>
                  <a:pt x="4623820" y="1994395"/>
                </a:lnTo>
                <a:lnTo>
                  <a:pt x="0" y="1994395"/>
                </a:lnTo>
                <a:lnTo>
                  <a:pt x="19196" y="1868616"/>
                </a:lnTo>
                <a:cubicBezTo>
                  <a:pt x="237417" y="802199"/>
                  <a:pt x="1180982" y="0"/>
                  <a:pt x="2311910" y="0"/>
                </a:cubicBezTo>
                <a:close/>
              </a:path>
            </a:pathLst>
          </a:custGeom>
          <a:solidFill>
            <a:srgbClr val="CECE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6" name="任意多边形: 形状 75"/>
          <p:cNvSpPr/>
          <p:nvPr/>
        </p:nvSpPr>
        <p:spPr>
          <a:xfrm rot="16200000" flipV="1">
            <a:off x="-151516" y="314219"/>
            <a:ext cx="675584" cy="372552"/>
          </a:xfrm>
          <a:custGeom>
            <a:avLst/>
            <a:gdLst>
              <a:gd name="connsiteX0" fmla="*/ 2311910 w 4623820"/>
              <a:gd name="connsiteY0" fmla="*/ 0 h 1994395"/>
              <a:gd name="connsiteX1" fmla="*/ 4604624 w 4623820"/>
              <a:gd name="connsiteY1" fmla="*/ 1868616 h 1994395"/>
              <a:gd name="connsiteX2" fmla="*/ 4623820 w 4623820"/>
              <a:gd name="connsiteY2" fmla="*/ 1994395 h 1994395"/>
              <a:gd name="connsiteX3" fmla="*/ 0 w 4623820"/>
              <a:gd name="connsiteY3" fmla="*/ 1994395 h 1994395"/>
              <a:gd name="connsiteX4" fmla="*/ 19196 w 4623820"/>
              <a:gd name="connsiteY4" fmla="*/ 1868616 h 1994395"/>
              <a:gd name="connsiteX5" fmla="*/ 2311910 w 4623820"/>
              <a:gd name="connsiteY5" fmla="*/ 0 h 1994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23820" h="1994395">
                <a:moveTo>
                  <a:pt x="2311910" y="0"/>
                </a:moveTo>
                <a:cubicBezTo>
                  <a:pt x="3442839" y="0"/>
                  <a:pt x="4386404" y="802199"/>
                  <a:pt x="4604624" y="1868616"/>
                </a:cubicBezTo>
                <a:lnTo>
                  <a:pt x="4623820" y="1994395"/>
                </a:lnTo>
                <a:lnTo>
                  <a:pt x="0" y="1994395"/>
                </a:lnTo>
                <a:lnTo>
                  <a:pt x="19196" y="1868616"/>
                </a:lnTo>
                <a:cubicBezTo>
                  <a:pt x="237417" y="802199"/>
                  <a:pt x="1180982" y="0"/>
                  <a:pt x="2311910" y="0"/>
                </a:cubicBezTo>
                <a:close/>
              </a:path>
            </a:pathLst>
          </a:custGeom>
          <a:solidFill>
            <a:srgbClr val="FBDB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 name="文本框 2"/>
          <p:cNvSpPr txBox="1"/>
          <p:nvPr>
            <p:custDataLst>
              <p:tags r:id="rId1"/>
            </p:custDataLst>
          </p:nvPr>
        </p:nvSpPr>
        <p:spPr>
          <a:xfrm>
            <a:off x="812800" y="1889125"/>
            <a:ext cx="10481945" cy="629920"/>
          </a:xfrm>
          <a:prstGeom prst="rect">
            <a:avLst/>
          </a:prstGeom>
          <a:noFill/>
        </p:spPr>
        <p:txBody>
          <a:bodyPr wrap="square" rtlCol="0" anchor="t">
            <a:noAutofit/>
          </a:bodyPr>
          <a:p>
            <a:pPr indent="457200"/>
            <a:r>
              <a:rPr lang="zh-CN" altLang="en-US">
                <a:sym typeface="+mn-ea"/>
              </a:rPr>
              <a:t>首先构建了一个简单的LSTM模型，包括一个LSTM层和一个sigmoid输出层。其中，LSTM层的units参数指定了LSTM层中的神经元数量，input_shape参数指定了输入数据的形状。输出层使用sigmoid激活函数，用于进行二分类。</a:t>
            </a:r>
            <a:endParaRPr lang="zh-CN" altLang="en-US">
              <a:sym typeface="+mn-ea"/>
            </a:endParaRPr>
          </a:p>
          <a:p>
            <a:pPr indent="457200"/>
            <a:endParaRPr lang="zh-CN" altLang="en-US">
              <a:sym typeface="+mn-ea"/>
            </a:endParaRPr>
          </a:p>
          <a:p>
            <a:pPr indent="457200"/>
            <a:r>
              <a:rPr lang="zh-CN" altLang="en-US">
                <a:sym typeface="+mn-ea"/>
              </a:rPr>
              <a:t>我们将输入数据reshape为（1200，15，1）的形状，并使用adam优化器和二分类交叉熵损失函数进行编译。</a:t>
            </a:r>
            <a:endParaRPr lang="zh-CN" altLang="en-US">
              <a:sym typeface="+mn-ea"/>
            </a:endParaRPr>
          </a:p>
          <a:p>
            <a:pPr indent="457200"/>
            <a:endParaRPr lang="zh-CN" altLang="en-US">
              <a:sym typeface="+mn-ea"/>
            </a:endParaRPr>
          </a:p>
          <a:p>
            <a:pPr indent="457200"/>
            <a:r>
              <a:rPr lang="zh-CN" altLang="en-US">
                <a:sym typeface="+mn-ea"/>
              </a:rPr>
              <a:t>LSTM的结果显著的优于RNN，训练准确率到了：0.97；</a:t>
            </a:r>
            <a:endParaRPr lang="zh-CN" altLang="en-US">
              <a:sym typeface="+mn-ea"/>
            </a:endParaRPr>
          </a:p>
          <a:p>
            <a:pPr indent="457200"/>
            <a:endParaRPr lang="zh-CN" altLang="en-US">
              <a:sym typeface="+mn-ea"/>
            </a:endParaRPr>
          </a:p>
          <a:p>
            <a:pPr indent="457200"/>
            <a:r>
              <a:rPr lang="zh-CN" altLang="en-US">
                <a:sym typeface="+mn-ea"/>
              </a:rPr>
              <a:t>同时用没有训练的数据做预测，计算loss。</a:t>
            </a:r>
            <a:endParaRPr lang="zh-CN" altLang="en-US">
              <a:sym typeface="+mn-ea"/>
            </a:endParaRPr>
          </a:p>
          <a:p>
            <a:pPr indent="457200"/>
            <a:endParaRPr lang="zh-CN" altLang="en-US">
              <a:sym typeface="+mn-ea"/>
            </a:endParaRPr>
          </a:p>
          <a:p>
            <a:pPr indent="457200"/>
            <a:r>
              <a:rPr lang="zh-CN" altLang="en-US">
                <a:sym typeface="+mn-ea"/>
              </a:rPr>
              <a:t>最终loss为：0.07，显著小于RNN。</a:t>
            </a:r>
            <a:endParaRPr lang="zh-CN" altLang="en-US">
              <a:sym typeface="+mn-ea"/>
            </a:endParaRPr>
          </a:p>
          <a:p>
            <a:pPr indent="457200"/>
            <a:endParaRPr lang="zh-CN" altLang="en-US">
              <a:sym typeface="+mn-ea"/>
            </a:endParaRPr>
          </a:p>
          <a:p>
            <a:pPr indent="457200"/>
            <a:endParaRPr lang="zh-CN" altLang="en-US">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任意多边形: 形状 9"/>
          <p:cNvSpPr/>
          <p:nvPr/>
        </p:nvSpPr>
        <p:spPr>
          <a:xfrm rot="10800000" flipV="1">
            <a:off x="4917207" y="1694015"/>
            <a:ext cx="3662190" cy="1858649"/>
          </a:xfrm>
          <a:custGeom>
            <a:avLst/>
            <a:gdLst>
              <a:gd name="connsiteX0" fmla="*/ 2311910 w 4623820"/>
              <a:gd name="connsiteY0" fmla="*/ 0 h 1994395"/>
              <a:gd name="connsiteX1" fmla="*/ 4604624 w 4623820"/>
              <a:gd name="connsiteY1" fmla="*/ 1868616 h 1994395"/>
              <a:gd name="connsiteX2" fmla="*/ 4623820 w 4623820"/>
              <a:gd name="connsiteY2" fmla="*/ 1994395 h 1994395"/>
              <a:gd name="connsiteX3" fmla="*/ 0 w 4623820"/>
              <a:gd name="connsiteY3" fmla="*/ 1994395 h 1994395"/>
              <a:gd name="connsiteX4" fmla="*/ 19196 w 4623820"/>
              <a:gd name="connsiteY4" fmla="*/ 1868616 h 1994395"/>
              <a:gd name="connsiteX5" fmla="*/ 2311910 w 4623820"/>
              <a:gd name="connsiteY5" fmla="*/ 0 h 1994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23820" h="1994395">
                <a:moveTo>
                  <a:pt x="2311910" y="0"/>
                </a:moveTo>
                <a:cubicBezTo>
                  <a:pt x="3442839" y="0"/>
                  <a:pt x="4386404" y="802199"/>
                  <a:pt x="4604624" y="1868616"/>
                </a:cubicBezTo>
                <a:lnTo>
                  <a:pt x="4623820" y="1994395"/>
                </a:lnTo>
                <a:lnTo>
                  <a:pt x="0" y="1994395"/>
                </a:lnTo>
                <a:lnTo>
                  <a:pt x="19196" y="1868616"/>
                </a:lnTo>
                <a:cubicBezTo>
                  <a:pt x="237417" y="802199"/>
                  <a:pt x="1180982" y="0"/>
                  <a:pt x="2311910" y="0"/>
                </a:cubicBezTo>
                <a:close/>
              </a:path>
            </a:pathLst>
          </a:custGeom>
          <a:solidFill>
            <a:srgbClr val="CECE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15" name="任意多边形: 形状 14"/>
          <p:cNvSpPr/>
          <p:nvPr/>
        </p:nvSpPr>
        <p:spPr>
          <a:xfrm rot="10800000" flipV="1">
            <a:off x="4110529" y="2388401"/>
            <a:ext cx="2475538" cy="1164263"/>
          </a:xfrm>
          <a:custGeom>
            <a:avLst/>
            <a:gdLst>
              <a:gd name="connsiteX0" fmla="*/ 2311910 w 4623820"/>
              <a:gd name="connsiteY0" fmla="*/ 0 h 1994395"/>
              <a:gd name="connsiteX1" fmla="*/ 4604624 w 4623820"/>
              <a:gd name="connsiteY1" fmla="*/ 1868616 h 1994395"/>
              <a:gd name="connsiteX2" fmla="*/ 4623820 w 4623820"/>
              <a:gd name="connsiteY2" fmla="*/ 1994395 h 1994395"/>
              <a:gd name="connsiteX3" fmla="*/ 0 w 4623820"/>
              <a:gd name="connsiteY3" fmla="*/ 1994395 h 1994395"/>
              <a:gd name="connsiteX4" fmla="*/ 19196 w 4623820"/>
              <a:gd name="connsiteY4" fmla="*/ 1868616 h 1994395"/>
              <a:gd name="connsiteX5" fmla="*/ 2311910 w 4623820"/>
              <a:gd name="connsiteY5" fmla="*/ 0 h 1994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23820" h="1994395">
                <a:moveTo>
                  <a:pt x="2311910" y="0"/>
                </a:moveTo>
                <a:cubicBezTo>
                  <a:pt x="3442839" y="0"/>
                  <a:pt x="4386404" y="802199"/>
                  <a:pt x="4604624" y="1868616"/>
                </a:cubicBezTo>
                <a:lnTo>
                  <a:pt x="4623820" y="1994395"/>
                </a:lnTo>
                <a:lnTo>
                  <a:pt x="0" y="1994395"/>
                </a:lnTo>
                <a:lnTo>
                  <a:pt x="19196" y="1868616"/>
                </a:lnTo>
                <a:cubicBezTo>
                  <a:pt x="237417" y="802199"/>
                  <a:pt x="1180982" y="0"/>
                  <a:pt x="2311910" y="0"/>
                </a:cubicBezTo>
                <a:close/>
              </a:path>
            </a:pathLst>
          </a:custGeom>
          <a:solidFill>
            <a:srgbClr val="CECE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050" name="文本框 2"/>
          <p:cNvSpPr txBox="1">
            <a:spLocks noChangeArrowheads="1"/>
          </p:cNvSpPr>
          <p:nvPr>
            <p:custDataLst>
              <p:tags r:id="rId1"/>
            </p:custDataLst>
          </p:nvPr>
        </p:nvSpPr>
        <p:spPr bwMode="auto">
          <a:xfrm>
            <a:off x="4398559" y="2170675"/>
            <a:ext cx="3683776" cy="14770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9600" b="1" dirty="0">
                <a:solidFill>
                  <a:srgbClr val="FFFFFF"/>
                </a:solidFill>
                <a:latin typeface="+mn-lt"/>
                <a:ea typeface="+mn-ea"/>
                <a:cs typeface="+mn-ea"/>
                <a:sym typeface="+mn-lt"/>
              </a:rPr>
              <a:t>04</a:t>
            </a:r>
            <a:endParaRPr lang="zh-CN" altLang="en-US" sz="9600" b="1" dirty="0">
              <a:solidFill>
                <a:srgbClr val="FFFFFF"/>
              </a:solidFill>
              <a:latin typeface="+mn-lt"/>
              <a:ea typeface="+mn-ea"/>
              <a:cs typeface="+mn-ea"/>
              <a:sym typeface="+mn-lt"/>
            </a:endParaRPr>
          </a:p>
        </p:txBody>
      </p:sp>
      <p:cxnSp>
        <p:nvCxnSpPr>
          <p:cNvPr id="7" name="直接连接符 6"/>
          <p:cNvCxnSpPr/>
          <p:nvPr>
            <p:custDataLst>
              <p:tags r:id="rId2"/>
            </p:custDataLst>
          </p:nvPr>
        </p:nvCxnSpPr>
        <p:spPr>
          <a:xfrm>
            <a:off x="3877730" y="4776677"/>
            <a:ext cx="4860273" cy="0"/>
          </a:xfrm>
          <a:prstGeom prst="line">
            <a:avLst/>
          </a:prstGeom>
          <a:ln w="12700">
            <a:solidFill>
              <a:schemeClr val="tx1">
                <a:lumMod val="20000"/>
                <a:lumOff val="80000"/>
              </a:schemeClr>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4269135" y="3908847"/>
            <a:ext cx="4468868" cy="830580"/>
          </a:xfrm>
          <a:prstGeom prst="rect">
            <a:avLst/>
          </a:prstGeom>
        </p:spPr>
        <p:txBody>
          <a:bodyPr wrap="square" lIns="0" tIns="0" rIns="0" bIns="0">
            <a:spAutoFit/>
          </a:bodyPr>
          <a:lstStyle/>
          <a:p>
            <a:pPr algn="ctr"/>
            <a:r>
              <a:rPr lang="zh-CN" altLang="en-US" sz="5400" dirty="0">
                <a:solidFill>
                  <a:srgbClr val="A79FAA"/>
                </a:solidFill>
                <a:latin typeface="+mn-lt"/>
                <a:ea typeface="+mn-ea"/>
                <a:cs typeface="+mn-ea"/>
                <a:sym typeface="+mn-lt"/>
              </a:rPr>
              <a:t>分析</a:t>
            </a:r>
            <a:r>
              <a:rPr lang="zh-CN" altLang="en-US" sz="5400" dirty="0">
                <a:solidFill>
                  <a:srgbClr val="A79FAA"/>
                </a:solidFill>
                <a:latin typeface="+mn-lt"/>
                <a:ea typeface="+mn-ea"/>
                <a:cs typeface="+mn-ea"/>
                <a:sym typeface="+mn-lt"/>
              </a:rPr>
              <a:t>总结</a:t>
            </a:r>
            <a:endParaRPr lang="zh-CN" altLang="en-US" sz="5400" dirty="0">
              <a:solidFill>
                <a:srgbClr val="A79FAA"/>
              </a:solidFill>
              <a:latin typeface="+mn-lt"/>
              <a:ea typeface="+mn-ea"/>
              <a:cs typeface="+mn-ea"/>
              <a:sym typeface="+mn-lt"/>
            </a:endParaRPr>
          </a:p>
        </p:txBody>
      </p:sp>
    </p:spTree>
    <p:custDataLst>
      <p:tags r:id="rId3"/>
    </p:custDataLst>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fade">
                                      <p:cBhvr>
                                        <p:cTn id="7" dur="500"/>
                                        <p:tgtEl>
                                          <p:spTgt spid="2050"/>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32"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p:cTn id="12" dur="500" fill="hold"/>
                                        <p:tgtEl>
                                          <p:spTgt spid="8"/>
                                        </p:tgtEl>
                                        <p:attrNameLst>
                                          <p:attrName>ppt_w</p:attrName>
                                        </p:attrNameLst>
                                      </p:cBhvr>
                                      <p:tavLst>
                                        <p:tav tm="0">
                                          <p:val>
                                            <p:strVal val="4*#ppt_w"/>
                                          </p:val>
                                        </p:tav>
                                        <p:tav tm="100000">
                                          <p:val>
                                            <p:strVal val="#ppt_w"/>
                                          </p:val>
                                        </p:tav>
                                      </p:tavLst>
                                    </p:anim>
                                    <p:anim calcmode="lin" valueType="num">
                                      <p:cBhvr>
                                        <p:cTn id="13" dur="500" fill="hold"/>
                                        <p:tgtEl>
                                          <p:spTgt spid="8"/>
                                        </p:tgtEl>
                                        <p:attrNameLst>
                                          <p:attrName>ppt_h</p:attrName>
                                        </p:attrNameLst>
                                      </p:cBhvr>
                                      <p:tavLst>
                                        <p:tav tm="0">
                                          <p:val>
                                            <p:strVal val="4*#ppt_h"/>
                                          </p:val>
                                        </p:tav>
                                        <p:tav tm="100000">
                                          <p:val>
                                            <p:strVal val="#ppt_h"/>
                                          </p:val>
                                        </p:tav>
                                      </p:tavLst>
                                    </p:anim>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barn(inVertical)">
                                      <p:cBhvr>
                                        <p:cTn id="1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0" grpId="0"/>
      <p:bldP spid="8"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TextBox 8"/>
          <p:cNvSpPr txBox="1"/>
          <p:nvPr/>
        </p:nvSpPr>
        <p:spPr>
          <a:xfrm>
            <a:off x="662183" y="220765"/>
            <a:ext cx="3949155" cy="492125"/>
          </a:xfrm>
          <a:prstGeom prst="rect">
            <a:avLst/>
          </a:prstGeom>
          <a:noFill/>
        </p:spPr>
        <p:txBody>
          <a:bodyPr wrap="square" lIns="0" tIns="0" rIns="0" bIns="0" rtlCol="0" anchor="ctr">
            <a:spAutoFit/>
          </a:bodyPr>
          <a:lstStyle/>
          <a:p>
            <a:r>
              <a:rPr lang="zh-CN" altLang="en-US" sz="3200" dirty="0">
                <a:solidFill>
                  <a:schemeClr val="bg1">
                    <a:lumMod val="65000"/>
                  </a:schemeClr>
                </a:solidFill>
                <a:latin typeface="+mn-lt"/>
                <a:ea typeface="+mn-ea"/>
                <a:cs typeface="+mn-ea"/>
                <a:sym typeface="+mn-lt"/>
              </a:rPr>
              <a:t>可视化</a:t>
            </a:r>
            <a:r>
              <a:rPr lang="zh-CN" altLang="en-US" sz="3200" dirty="0">
                <a:solidFill>
                  <a:schemeClr val="bg1">
                    <a:lumMod val="65000"/>
                  </a:schemeClr>
                </a:solidFill>
                <a:latin typeface="+mn-lt"/>
                <a:ea typeface="+mn-ea"/>
                <a:cs typeface="+mn-ea"/>
                <a:sym typeface="+mn-lt"/>
              </a:rPr>
              <a:t>结果</a:t>
            </a:r>
            <a:endParaRPr lang="zh-CN" altLang="en-US" sz="3200" dirty="0">
              <a:solidFill>
                <a:schemeClr val="bg1">
                  <a:lumMod val="65000"/>
                </a:schemeClr>
              </a:solidFill>
              <a:latin typeface="+mn-lt"/>
              <a:ea typeface="+mn-ea"/>
              <a:cs typeface="+mn-ea"/>
              <a:sym typeface="+mn-lt"/>
            </a:endParaRPr>
          </a:p>
        </p:txBody>
      </p:sp>
      <p:sp>
        <p:nvSpPr>
          <p:cNvPr id="75" name="任意多边形: 形状 74"/>
          <p:cNvSpPr/>
          <p:nvPr/>
        </p:nvSpPr>
        <p:spPr>
          <a:xfrm rot="16200000" flipV="1">
            <a:off x="-244220" y="224648"/>
            <a:ext cx="1043611" cy="555170"/>
          </a:xfrm>
          <a:custGeom>
            <a:avLst/>
            <a:gdLst>
              <a:gd name="connsiteX0" fmla="*/ 2311910 w 4623820"/>
              <a:gd name="connsiteY0" fmla="*/ 0 h 1994395"/>
              <a:gd name="connsiteX1" fmla="*/ 4604624 w 4623820"/>
              <a:gd name="connsiteY1" fmla="*/ 1868616 h 1994395"/>
              <a:gd name="connsiteX2" fmla="*/ 4623820 w 4623820"/>
              <a:gd name="connsiteY2" fmla="*/ 1994395 h 1994395"/>
              <a:gd name="connsiteX3" fmla="*/ 0 w 4623820"/>
              <a:gd name="connsiteY3" fmla="*/ 1994395 h 1994395"/>
              <a:gd name="connsiteX4" fmla="*/ 19196 w 4623820"/>
              <a:gd name="connsiteY4" fmla="*/ 1868616 h 1994395"/>
              <a:gd name="connsiteX5" fmla="*/ 2311910 w 4623820"/>
              <a:gd name="connsiteY5" fmla="*/ 0 h 1994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23820" h="1994395">
                <a:moveTo>
                  <a:pt x="2311910" y="0"/>
                </a:moveTo>
                <a:cubicBezTo>
                  <a:pt x="3442839" y="0"/>
                  <a:pt x="4386404" y="802199"/>
                  <a:pt x="4604624" y="1868616"/>
                </a:cubicBezTo>
                <a:lnTo>
                  <a:pt x="4623820" y="1994395"/>
                </a:lnTo>
                <a:lnTo>
                  <a:pt x="0" y="1994395"/>
                </a:lnTo>
                <a:lnTo>
                  <a:pt x="19196" y="1868616"/>
                </a:lnTo>
                <a:cubicBezTo>
                  <a:pt x="237417" y="802199"/>
                  <a:pt x="1180982" y="0"/>
                  <a:pt x="2311910" y="0"/>
                </a:cubicBezTo>
                <a:close/>
              </a:path>
            </a:pathLst>
          </a:custGeom>
          <a:solidFill>
            <a:srgbClr val="CECE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6" name="任意多边形: 形状 75"/>
          <p:cNvSpPr/>
          <p:nvPr/>
        </p:nvSpPr>
        <p:spPr>
          <a:xfrm rot="16200000" flipV="1">
            <a:off x="-151516" y="314219"/>
            <a:ext cx="675584" cy="372552"/>
          </a:xfrm>
          <a:custGeom>
            <a:avLst/>
            <a:gdLst>
              <a:gd name="connsiteX0" fmla="*/ 2311910 w 4623820"/>
              <a:gd name="connsiteY0" fmla="*/ 0 h 1994395"/>
              <a:gd name="connsiteX1" fmla="*/ 4604624 w 4623820"/>
              <a:gd name="connsiteY1" fmla="*/ 1868616 h 1994395"/>
              <a:gd name="connsiteX2" fmla="*/ 4623820 w 4623820"/>
              <a:gd name="connsiteY2" fmla="*/ 1994395 h 1994395"/>
              <a:gd name="connsiteX3" fmla="*/ 0 w 4623820"/>
              <a:gd name="connsiteY3" fmla="*/ 1994395 h 1994395"/>
              <a:gd name="connsiteX4" fmla="*/ 19196 w 4623820"/>
              <a:gd name="connsiteY4" fmla="*/ 1868616 h 1994395"/>
              <a:gd name="connsiteX5" fmla="*/ 2311910 w 4623820"/>
              <a:gd name="connsiteY5" fmla="*/ 0 h 1994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23820" h="1994395">
                <a:moveTo>
                  <a:pt x="2311910" y="0"/>
                </a:moveTo>
                <a:cubicBezTo>
                  <a:pt x="3442839" y="0"/>
                  <a:pt x="4386404" y="802199"/>
                  <a:pt x="4604624" y="1868616"/>
                </a:cubicBezTo>
                <a:lnTo>
                  <a:pt x="4623820" y="1994395"/>
                </a:lnTo>
                <a:lnTo>
                  <a:pt x="0" y="1994395"/>
                </a:lnTo>
                <a:lnTo>
                  <a:pt x="19196" y="1868616"/>
                </a:lnTo>
                <a:cubicBezTo>
                  <a:pt x="237417" y="802199"/>
                  <a:pt x="1180982" y="0"/>
                  <a:pt x="2311910" y="0"/>
                </a:cubicBezTo>
                <a:close/>
              </a:path>
            </a:pathLst>
          </a:custGeom>
          <a:solidFill>
            <a:srgbClr val="FBDB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3" name="图片 2"/>
          <p:cNvPicPr>
            <a:picLocks noChangeAspect="1"/>
          </p:cNvPicPr>
          <p:nvPr>
            <p:custDataLst>
              <p:tags r:id="rId1"/>
            </p:custDataLst>
          </p:nvPr>
        </p:nvPicPr>
        <p:blipFill>
          <a:blip r:embed="rId2"/>
          <a:stretch>
            <a:fillRect/>
          </a:stretch>
        </p:blipFill>
        <p:spPr>
          <a:xfrm>
            <a:off x="4989195" y="304165"/>
            <a:ext cx="6595110" cy="2968625"/>
          </a:xfrm>
          <a:prstGeom prst="rect">
            <a:avLst/>
          </a:prstGeom>
        </p:spPr>
      </p:pic>
      <p:pic>
        <p:nvPicPr>
          <p:cNvPr id="4" name="图片 3"/>
          <p:cNvPicPr>
            <a:picLocks noChangeAspect="1"/>
          </p:cNvPicPr>
          <p:nvPr>
            <p:custDataLst>
              <p:tags r:id="rId3"/>
            </p:custDataLst>
          </p:nvPr>
        </p:nvPicPr>
        <p:blipFill>
          <a:blip r:embed="rId4"/>
          <a:stretch>
            <a:fillRect/>
          </a:stretch>
        </p:blipFill>
        <p:spPr>
          <a:xfrm>
            <a:off x="1100455" y="3688715"/>
            <a:ext cx="10669905" cy="321754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TextBox 8"/>
          <p:cNvSpPr txBox="1"/>
          <p:nvPr/>
        </p:nvSpPr>
        <p:spPr>
          <a:xfrm>
            <a:off x="662183" y="220765"/>
            <a:ext cx="3949155" cy="492125"/>
          </a:xfrm>
          <a:prstGeom prst="rect">
            <a:avLst/>
          </a:prstGeom>
          <a:noFill/>
        </p:spPr>
        <p:txBody>
          <a:bodyPr wrap="square" lIns="0" tIns="0" rIns="0" bIns="0" rtlCol="0" anchor="ctr">
            <a:spAutoFit/>
          </a:bodyPr>
          <a:lstStyle/>
          <a:p>
            <a:r>
              <a:rPr lang="zh-CN" altLang="en-US" sz="3200" dirty="0">
                <a:solidFill>
                  <a:schemeClr val="bg1">
                    <a:lumMod val="65000"/>
                  </a:schemeClr>
                </a:solidFill>
                <a:latin typeface="+mn-lt"/>
                <a:ea typeface="+mn-ea"/>
                <a:cs typeface="+mn-ea"/>
                <a:sym typeface="+mn-lt"/>
              </a:rPr>
              <a:t>可视化</a:t>
            </a:r>
            <a:r>
              <a:rPr lang="zh-CN" altLang="en-US" sz="3200" dirty="0">
                <a:solidFill>
                  <a:schemeClr val="bg1">
                    <a:lumMod val="65000"/>
                  </a:schemeClr>
                </a:solidFill>
                <a:latin typeface="+mn-lt"/>
                <a:ea typeface="+mn-ea"/>
                <a:cs typeface="+mn-ea"/>
                <a:sym typeface="+mn-lt"/>
              </a:rPr>
              <a:t>结果</a:t>
            </a:r>
            <a:endParaRPr lang="zh-CN" altLang="en-US" sz="3200" dirty="0">
              <a:solidFill>
                <a:schemeClr val="bg1">
                  <a:lumMod val="65000"/>
                </a:schemeClr>
              </a:solidFill>
              <a:latin typeface="+mn-lt"/>
              <a:ea typeface="+mn-ea"/>
              <a:cs typeface="+mn-ea"/>
              <a:sym typeface="+mn-lt"/>
            </a:endParaRPr>
          </a:p>
        </p:txBody>
      </p:sp>
      <p:sp>
        <p:nvSpPr>
          <p:cNvPr id="75" name="任意多边形: 形状 74"/>
          <p:cNvSpPr/>
          <p:nvPr/>
        </p:nvSpPr>
        <p:spPr>
          <a:xfrm rot="16200000" flipV="1">
            <a:off x="-244220" y="224648"/>
            <a:ext cx="1043611" cy="555170"/>
          </a:xfrm>
          <a:custGeom>
            <a:avLst/>
            <a:gdLst>
              <a:gd name="connsiteX0" fmla="*/ 2311910 w 4623820"/>
              <a:gd name="connsiteY0" fmla="*/ 0 h 1994395"/>
              <a:gd name="connsiteX1" fmla="*/ 4604624 w 4623820"/>
              <a:gd name="connsiteY1" fmla="*/ 1868616 h 1994395"/>
              <a:gd name="connsiteX2" fmla="*/ 4623820 w 4623820"/>
              <a:gd name="connsiteY2" fmla="*/ 1994395 h 1994395"/>
              <a:gd name="connsiteX3" fmla="*/ 0 w 4623820"/>
              <a:gd name="connsiteY3" fmla="*/ 1994395 h 1994395"/>
              <a:gd name="connsiteX4" fmla="*/ 19196 w 4623820"/>
              <a:gd name="connsiteY4" fmla="*/ 1868616 h 1994395"/>
              <a:gd name="connsiteX5" fmla="*/ 2311910 w 4623820"/>
              <a:gd name="connsiteY5" fmla="*/ 0 h 1994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23820" h="1994395">
                <a:moveTo>
                  <a:pt x="2311910" y="0"/>
                </a:moveTo>
                <a:cubicBezTo>
                  <a:pt x="3442839" y="0"/>
                  <a:pt x="4386404" y="802199"/>
                  <a:pt x="4604624" y="1868616"/>
                </a:cubicBezTo>
                <a:lnTo>
                  <a:pt x="4623820" y="1994395"/>
                </a:lnTo>
                <a:lnTo>
                  <a:pt x="0" y="1994395"/>
                </a:lnTo>
                <a:lnTo>
                  <a:pt x="19196" y="1868616"/>
                </a:lnTo>
                <a:cubicBezTo>
                  <a:pt x="237417" y="802199"/>
                  <a:pt x="1180982" y="0"/>
                  <a:pt x="2311910" y="0"/>
                </a:cubicBezTo>
                <a:close/>
              </a:path>
            </a:pathLst>
          </a:custGeom>
          <a:solidFill>
            <a:srgbClr val="CECE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6" name="任意多边形: 形状 75"/>
          <p:cNvSpPr/>
          <p:nvPr/>
        </p:nvSpPr>
        <p:spPr>
          <a:xfrm rot="16200000" flipV="1">
            <a:off x="-151516" y="314219"/>
            <a:ext cx="675584" cy="372552"/>
          </a:xfrm>
          <a:custGeom>
            <a:avLst/>
            <a:gdLst>
              <a:gd name="connsiteX0" fmla="*/ 2311910 w 4623820"/>
              <a:gd name="connsiteY0" fmla="*/ 0 h 1994395"/>
              <a:gd name="connsiteX1" fmla="*/ 4604624 w 4623820"/>
              <a:gd name="connsiteY1" fmla="*/ 1868616 h 1994395"/>
              <a:gd name="connsiteX2" fmla="*/ 4623820 w 4623820"/>
              <a:gd name="connsiteY2" fmla="*/ 1994395 h 1994395"/>
              <a:gd name="connsiteX3" fmla="*/ 0 w 4623820"/>
              <a:gd name="connsiteY3" fmla="*/ 1994395 h 1994395"/>
              <a:gd name="connsiteX4" fmla="*/ 19196 w 4623820"/>
              <a:gd name="connsiteY4" fmla="*/ 1868616 h 1994395"/>
              <a:gd name="connsiteX5" fmla="*/ 2311910 w 4623820"/>
              <a:gd name="connsiteY5" fmla="*/ 0 h 1994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23820" h="1994395">
                <a:moveTo>
                  <a:pt x="2311910" y="0"/>
                </a:moveTo>
                <a:cubicBezTo>
                  <a:pt x="3442839" y="0"/>
                  <a:pt x="4386404" y="802199"/>
                  <a:pt x="4604624" y="1868616"/>
                </a:cubicBezTo>
                <a:lnTo>
                  <a:pt x="4623820" y="1994395"/>
                </a:lnTo>
                <a:lnTo>
                  <a:pt x="0" y="1994395"/>
                </a:lnTo>
                <a:lnTo>
                  <a:pt x="19196" y="1868616"/>
                </a:lnTo>
                <a:cubicBezTo>
                  <a:pt x="237417" y="802199"/>
                  <a:pt x="1180982" y="0"/>
                  <a:pt x="2311910" y="0"/>
                </a:cubicBezTo>
                <a:close/>
              </a:path>
            </a:pathLst>
          </a:custGeom>
          <a:solidFill>
            <a:srgbClr val="FBDB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5" name="图片 4"/>
          <p:cNvPicPr>
            <a:picLocks noChangeAspect="1"/>
          </p:cNvPicPr>
          <p:nvPr>
            <p:custDataLst>
              <p:tags r:id="rId1"/>
            </p:custDataLst>
          </p:nvPr>
        </p:nvPicPr>
        <p:blipFill>
          <a:blip r:embed="rId2"/>
          <a:stretch>
            <a:fillRect/>
          </a:stretch>
        </p:blipFill>
        <p:spPr>
          <a:xfrm>
            <a:off x="372745" y="880110"/>
            <a:ext cx="12192000" cy="1504950"/>
          </a:xfrm>
          <a:prstGeom prst="rect">
            <a:avLst/>
          </a:prstGeom>
        </p:spPr>
      </p:pic>
      <p:pic>
        <p:nvPicPr>
          <p:cNvPr id="6" name="图片 5"/>
          <p:cNvPicPr>
            <a:picLocks noChangeAspect="1"/>
          </p:cNvPicPr>
          <p:nvPr>
            <p:custDataLst>
              <p:tags r:id="rId3"/>
            </p:custDataLst>
          </p:nvPr>
        </p:nvPicPr>
        <p:blipFill>
          <a:blip r:embed="rId4"/>
          <a:stretch>
            <a:fillRect/>
          </a:stretch>
        </p:blipFill>
        <p:spPr>
          <a:xfrm>
            <a:off x="111760" y="2320290"/>
            <a:ext cx="6628130" cy="1998980"/>
          </a:xfrm>
          <a:prstGeom prst="rect">
            <a:avLst/>
          </a:prstGeom>
        </p:spPr>
      </p:pic>
      <p:pic>
        <p:nvPicPr>
          <p:cNvPr id="7" name="图片 6"/>
          <p:cNvPicPr>
            <a:picLocks noChangeAspect="1"/>
          </p:cNvPicPr>
          <p:nvPr>
            <p:custDataLst>
              <p:tags r:id="rId5"/>
            </p:custDataLst>
          </p:nvPr>
        </p:nvPicPr>
        <p:blipFill>
          <a:blip r:embed="rId6"/>
          <a:stretch>
            <a:fillRect/>
          </a:stretch>
        </p:blipFill>
        <p:spPr>
          <a:xfrm>
            <a:off x="20320" y="4696460"/>
            <a:ext cx="6711315" cy="2024380"/>
          </a:xfrm>
          <a:prstGeom prst="rect">
            <a:avLst/>
          </a:prstGeom>
        </p:spPr>
      </p:pic>
      <p:pic>
        <p:nvPicPr>
          <p:cNvPr id="8" name="图片 7"/>
          <p:cNvPicPr>
            <a:picLocks noChangeAspect="1"/>
          </p:cNvPicPr>
          <p:nvPr>
            <p:custDataLst>
              <p:tags r:id="rId7"/>
            </p:custDataLst>
          </p:nvPr>
        </p:nvPicPr>
        <p:blipFill>
          <a:blip r:embed="rId8"/>
          <a:stretch>
            <a:fillRect/>
          </a:stretch>
        </p:blipFill>
        <p:spPr>
          <a:xfrm>
            <a:off x="6285230" y="3472815"/>
            <a:ext cx="6483985" cy="195516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TextBox 8"/>
          <p:cNvSpPr txBox="1"/>
          <p:nvPr/>
        </p:nvSpPr>
        <p:spPr>
          <a:xfrm>
            <a:off x="662183" y="220765"/>
            <a:ext cx="3949155" cy="492125"/>
          </a:xfrm>
          <a:prstGeom prst="rect">
            <a:avLst/>
          </a:prstGeom>
          <a:noFill/>
        </p:spPr>
        <p:txBody>
          <a:bodyPr wrap="square" lIns="0" tIns="0" rIns="0" bIns="0" rtlCol="0" anchor="ctr">
            <a:spAutoFit/>
          </a:bodyPr>
          <a:lstStyle/>
          <a:p>
            <a:r>
              <a:rPr lang="zh-CN" altLang="en-US" sz="3200" dirty="0">
                <a:solidFill>
                  <a:schemeClr val="bg1">
                    <a:lumMod val="65000"/>
                  </a:schemeClr>
                </a:solidFill>
                <a:latin typeface="+mn-lt"/>
                <a:ea typeface="+mn-ea"/>
                <a:cs typeface="+mn-ea"/>
                <a:sym typeface="+mn-lt"/>
              </a:rPr>
              <a:t>结果</a:t>
            </a:r>
            <a:r>
              <a:rPr lang="zh-CN" altLang="en-US" sz="3200" dirty="0">
                <a:solidFill>
                  <a:schemeClr val="bg1">
                    <a:lumMod val="65000"/>
                  </a:schemeClr>
                </a:solidFill>
                <a:latin typeface="+mn-lt"/>
                <a:ea typeface="+mn-ea"/>
                <a:cs typeface="+mn-ea"/>
                <a:sym typeface="+mn-lt"/>
              </a:rPr>
              <a:t>分析</a:t>
            </a:r>
            <a:endParaRPr lang="zh-CN" altLang="en-US" sz="3200" dirty="0">
              <a:solidFill>
                <a:schemeClr val="bg1">
                  <a:lumMod val="65000"/>
                </a:schemeClr>
              </a:solidFill>
              <a:latin typeface="+mn-lt"/>
              <a:ea typeface="+mn-ea"/>
              <a:cs typeface="+mn-ea"/>
              <a:sym typeface="+mn-lt"/>
            </a:endParaRPr>
          </a:p>
        </p:txBody>
      </p:sp>
      <p:sp>
        <p:nvSpPr>
          <p:cNvPr id="75" name="任意多边形: 形状 74"/>
          <p:cNvSpPr/>
          <p:nvPr/>
        </p:nvSpPr>
        <p:spPr>
          <a:xfrm rot="16200000" flipV="1">
            <a:off x="-244220" y="224648"/>
            <a:ext cx="1043611" cy="555170"/>
          </a:xfrm>
          <a:custGeom>
            <a:avLst/>
            <a:gdLst>
              <a:gd name="connsiteX0" fmla="*/ 2311910 w 4623820"/>
              <a:gd name="connsiteY0" fmla="*/ 0 h 1994395"/>
              <a:gd name="connsiteX1" fmla="*/ 4604624 w 4623820"/>
              <a:gd name="connsiteY1" fmla="*/ 1868616 h 1994395"/>
              <a:gd name="connsiteX2" fmla="*/ 4623820 w 4623820"/>
              <a:gd name="connsiteY2" fmla="*/ 1994395 h 1994395"/>
              <a:gd name="connsiteX3" fmla="*/ 0 w 4623820"/>
              <a:gd name="connsiteY3" fmla="*/ 1994395 h 1994395"/>
              <a:gd name="connsiteX4" fmla="*/ 19196 w 4623820"/>
              <a:gd name="connsiteY4" fmla="*/ 1868616 h 1994395"/>
              <a:gd name="connsiteX5" fmla="*/ 2311910 w 4623820"/>
              <a:gd name="connsiteY5" fmla="*/ 0 h 1994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23820" h="1994395">
                <a:moveTo>
                  <a:pt x="2311910" y="0"/>
                </a:moveTo>
                <a:cubicBezTo>
                  <a:pt x="3442839" y="0"/>
                  <a:pt x="4386404" y="802199"/>
                  <a:pt x="4604624" y="1868616"/>
                </a:cubicBezTo>
                <a:lnTo>
                  <a:pt x="4623820" y="1994395"/>
                </a:lnTo>
                <a:lnTo>
                  <a:pt x="0" y="1994395"/>
                </a:lnTo>
                <a:lnTo>
                  <a:pt x="19196" y="1868616"/>
                </a:lnTo>
                <a:cubicBezTo>
                  <a:pt x="237417" y="802199"/>
                  <a:pt x="1180982" y="0"/>
                  <a:pt x="2311910" y="0"/>
                </a:cubicBezTo>
                <a:close/>
              </a:path>
            </a:pathLst>
          </a:custGeom>
          <a:solidFill>
            <a:srgbClr val="CECE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6" name="任意多边形: 形状 75"/>
          <p:cNvSpPr/>
          <p:nvPr/>
        </p:nvSpPr>
        <p:spPr>
          <a:xfrm rot="16200000" flipV="1">
            <a:off x="-151516" y="314219"/>
            <a:ext cx="675584" cy="372552"/>
          </a:xfrm>
          <a:custGeom>
            <a:avLst/>
            <a:gdLst>
              <a:gd name="connsiteX0" fmla="*/ 2311910 w 4623820"/>
              <a:gd name="connsiteY0" fmla="*/ 0 h 1994395"/>
              <a:gd name="connsiteX1" fmla="*/ 4604624 w 4623820"/>
              <a:gd name="connsiteY1" fmla="*/ 1868616 h 1994395"/>
              <a:gd name="connsiteX2" fmla="*/ 4623820 w 4623820"/>
              <a:gd name="connsiteY2" fmla="*/ 1994395 h 1994395"/>
              <a:gd name="connsiteX3" fmla="*/ 0 w 4623820"/>
              <a:gd name="connsiteY3" fmla="*/ 1994395 h 1994395"/>
              <a:gd name="connsiteX4" fmla="*/ 19196 w 4623820"/>
              <a:gd name="connsiteY4" fmla="*/ 1868616 h 1994395"/>
              <a:gd name="connsiteX5" fmla="*/ 2311910 w 4623820"/>
              <a:gd name="connsiteY5" fmla="*/ 0 h 1994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23820" h="1994395">
                <a:moveTo>
                  <a:pt x="2311910" y="0"/>
                </a:moveTo>
                <a:cubicBezTo>
                  <a:pt x="3442839" y="0"/>
                  <a:pt x="4386404" y="802199"/>
                  <a:pt x="4604624" y="1868616"/>
                </a:cubicBezTo>
                <a:lnTo>
                  <a:pt x="4623820" y="1994395"/>
                </a:lnTo>
                <a:lnTo>
                  <a:pt x="0" y="1994395"/>
                </a:lnTo>
                <a:lnTo>
                  <a:pt x="19196" y="1868616"/>
                </a:lnTo>
                <a:cubicBezTo>
                  <a:pt x="237417" y="802199"/>
                  <a:pt x="1180982" y="0"/>
                  <a:pt x="2311910" y="0"/>
                </a:cubicBezTo>
                <a:close/>
              </a:path>
            </a:pathLst>
          </a:custGeom>
          <a:solidFill>
            <a:srgbClr val="FBDB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2" name="图片 1"/>
          <p:cNvPicPr>
            <a:picLocks noChangeAspect="1"/>
          </p:cNvPicPr>
          <p:nvPr>
            <p:custDataLst>
              <p:tags r:id="rId1"/>
            </p:custDataLst>
          </p:nvPr>
        </p:nvPicPr>
        <p:blipFill>
          <a:blip r:embed="rId2"/>
          <a:stretch>
            <a:fillRect/>
          </a:stretch>
        </p:blipFill>
        <p:spPr>
          <a:xfrm>
            <a:off x="956945" y="808355"/>
            <a:ext cx="5744845" cy="3016250"/>
          </a:xfrm>
          <a:prstGeom prst="rect">
            <a:avLst/>
          </a:prstGeom>
        </p:spPr>
      </p:pic>
      <p:pic>
        <p:nvPicPr>
          <p:cNvPr id="4" name="图片 3"/>
          <p:cNvPicPr>
            <a:picLocks noChangeAspect="1"/>
          </p:cNvPicPr>
          <p:nvPr>
            <p:custDataLst>
              <p:tags r:id="rId3"/>
            </p:custDataLst>
          </p:nvPr>
        </p:nvPicPr>
        <p:blipFill>
          <a:blip r:embed="rId4"/>
          <a:stretch>
            <a:fillRect/>
          </a:stretch>
        </p:blipFill>
        <p:spPr>
          <a:xfrm>
            <a:off x="885190" y="4003675"/>
            <a:ext cx="5579110" cy="2929255"/>
          </a:xfrm>
          <a:prstGeom prst="rect">
            <a:avLst/>
          </a:prstGeom>
        </p:spPr>
      </p:pic>
      <p:sp>
        <p:nvSpPr>
          <p:cNvPr id="6" name="文本框 5"/>
          <p:cNvSpPr txBox="1"/>
          <p:nvPr/>
        </p:nvSpPr>
        <p:spPr>
          <a:xfrm>
            <a:off x="7221855" y="1888490"/>
            <a:ext cx="4706620" cy="3428365"/>
          </a:xfrm>
          <a:prstGeom prst="rect">
            <a:avLst/>
          </a:prstGeom>
          <a:noFill/>
        </p:spPr>
        <p:txBody>
          <a:bodyPr wrap="square" rtlCol="0" anchor="t">
            <a:noAutofit/>
          </a:bodyPr>
          <a:p>
            <a:pPr>
              <a:lnSpc>
                <a:spcPct val="150000"/>
              </a:lnSpc>
            </a:pPr>
            <a:r>
              <a:rPr lang="zh-CN" altLang="en-US">
                <a:latin typeface="+mj-lt"/>
                <a:ea typeface="+mj-lt"/>
                <a:cs typeface="+mj-lt"/>
              </a:rPr>
              <a:t>在整个训练过程，LSTM的精确度一直在稳步上升并且最终收敛，损失也在逐步下降到稳定。具体而言，其精确度一开始上升的快，损失一开始下降的快，到后面就损失和精确度都较为稳定乃至收敛，LSTM表现是比较优秀的。但是RNN在整个训练过程中，其精确度和损失基本未发生改变。猜测这种现象发生的原因可能是RNN有比较严重的梯度消失和梯度爆炸情况，并且本任务要处理的数据集又比较小，对于RNN来说可能难以学习。</a:t>
            </a:r>
            <a:endParaRPr lang="zh-CN" altLang="en-US">
              <a:latin typeface="+mj-lt"/>
              <a:ea typeface="+mj-lt"/>
              <a:cs typeface="+mj-lt"/>
            </a:endParaRPr>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TextBox 8"/>
          <p:cNvSpPr txBox="1"/>
          <p:nvPr/>
        </p:nvSpPr>
        <p:spPr>
          <a:xfrm>
            <a:off x="662183" y="220765"/>
            <a:ext cx="3949155" cy="492125"/>
          </a:xfrm>
          <a:prstGeom prst="rect">
            <a:avLst/>
          </a:prstGeom>
          <a:noFill/>
        </p:spPr>
        <p:txBody>
          <a:bodyPr wrap="square" lIns="0" tIns="0" rIns="0" bIns="0" rtlCol="0" anchor="ctr">
            <a:spAutoFit/>
          </a:bodyPr>
          <a:lstStyle/>
          <a:p>
            <a:r>
              <a:rPr lang="zh-CN" altLang="en-US" sz="3200" dirty="0">
                <a:solidFill>
                  <a:schemeClr val="bg1">
                    <a:lumMod val="65000"/>
                  </a:schemeClr>
                </a:solidFill>
                <a:latin typeface="+mn-lt"/>
                <a:ea typeface="+mn-ea"/>
                <a:cs typeface="+mn-ea"/>
                <a:sym typeface="+mn-lt"/>
              </a:rPr>
              <a:t>实验总结</a:t>
            </a:r>
            <a:endParaRPr lang="zh-CN" altLang="en-US" sz="3200" dirty="0">
              <a:solidFill>
                <a:schemeClr val="bg1">
                  <a:lumMod val="65000"/>
                </a:schemeClr>
              </a:solidFill>
              <a:latin typeface="+mn-lt"/>
              <a:ea typeface="+mn-ea"/>
              <a:cs typeface="+mn-ea"/>
              <a:sym typeface="+mn-lt"/>
            </a:endParaRPr>
          </a:p>
        </p:txBody>
      </p:sp>
      <p:sp>
        <p:nvSpPr>
          <p:cNvPr id="75" name="任意多边形: 形状 74"/>
          <p:cNvSpPr/>
          <p:nvPr/>
        </p:nvSpPr>
        <p:spPr>
          <a:xfrm rot="16200000" flipV="1">
            <a:off x="-244220" y="224648"/>
            <a:ext cx="1043611" cy="555170"/>
          </a:xfrm>
          <a:custGeom>
            <a:avLst/>
            <a:gdLst>
              <a:gd name="connsiteX0" fmla="*/ 2311910 w 4623820"/>
              <a:gd name="connsiteY0" fmla="*/ 0 h 1994395"/>
              <a:gd name="connsiteX1" fmla="*/ 4604624 w 4623820"/>
              <a:gd name="connsiteY1" fmla="*/ 1868616 h 1994395"/>
              <a:gd name="connsiteX2" fmla="*/ 4623820 w 4623820"/>
              <a:gd name="connsiteY2" fmla="*/ 1994395 h 1994395"/>
              <a:gd name="connsiteX3" fmla="*/ 0 w 4623820"/>
              <a:gd name="connsiteY3" fmla="*/ 1994395 h 1994395"/>
              <a:gd name="connsiteX4" fmla="*/ 19196 w 4623820"/>
              <a:gd name="connsiteY4" fmla="*/ 1868616 h 1994395"/>
              <a:gd name="connsiteX5" fmla="*/ 2311910 w 4623820"/>
              <a:gd name="connsiteY5" fmla="*/ 0 h 1994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23820" h="1994395">
                <a:moveTo>
                  <a:pt x="2311910" y="0"/>
                </a:moveTo>
                <a:cubicBezTo>
                  <a:pt x="3442839" y="0"/>
                  <a:pt x="4386404" y="802199"/>
                  <a:pt x="4604624" y="1868616"/>
                </a:cubicBezTo>
                <a:lnTo>
                  <a:pt x="4623820" y="1994395"/>
                </a:lnTo>
                <a:lnTo>
                  <a:pt x="0" y="1994395"/>
                </a:lnTo>
                <a:lnTo>
                  <a:pt x="19196" y="1868616"/>
                </a:lnTo>
                <a:cubicBezTo>
                  <a:pt x="237417" y="802199"/>
                  <a:pt x="1180982" y="0"/>
                  <a:pt x="2311910" y="0"/>
                </a:cubicBezTo>
                <a:close/>
              </a:path>
            </a:pathLst>
          </a:custGeom>
          <a:solidFill>
            <a:srgbClr val="CECE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6" name="任意多边形: 形状 75"/>
          <p:cNvSpPr/>
          <p:nvPr/>
        </p:nvSpPr>
        <p:spPr>
          <a:xfrm rot="16200000" flipV="1">
            <a:off x="-151516" y="314219"/>
            <a:ext cx="675584" cy="372552"/>
          </a:xfrm>
          <a:custGeom>
            <a:avLst/>
            <a:gdLst>
              <a:gd name="connsiteX0" fmla="*/ 2311910 w 4623820"/>
              <a:gd name="connsiteY0" fmla="*/ 0 h 1994395"/>
              <a:gd name="connsiteX1" fmla="*/ 4604624 w 4623820"/>
              <a:gd name="connsiteY1" fmla="*/ 1868616 h 1994395"/>
              <a:gd name="connsiteX2" fmla="*/ 4623820 w 4623820"/>
              <a:gd name="connsiteY2" fmla="*/ 1994395 h 1994395"/>
              <a:gd name="connsiteX3" fmla="*/ 0 w 4623820"/>
              <a:gd name="connsiteY3" fmla="*/ 1994395 h 1994395"/>
              <a:gd name="connsiteX4" fmla="*/ 19196 w 4623820"/>
              <a:gd name="connsiteY4" fmla="*/ 1868616 h 1994395"/>
              <a:gd name="connsiteX5" fmla="*/ 2311910 w 4623820"/>
              <a:gd name="connsiteY5" fmla="*/ 0 h 1994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23820" h="1994395">
                <a:moveTo>
                  <a:pt x="2311910" y="0"/>
                </a:moveTo>
                <a:cubicBezTo>
                  <a:pt x="3442839" y="0"/>
                  <a:pt x="4386404" y="802199"/>
                  <a:pt x="4604624" y="1868616"/>
                </a:cubicBezTo>
                <a:lnTo>
                  <a:pt x="4623820" y="1994395"/>
                </a:lnTo>
                <a:lnTo>
                  <a:pt x="0" y="1994395"/>
                </a:lnTo>
                <a:lnTo>
                  <a:pt x="19196" y="1868616"/>
                </a:lnTo>
                <a:cubicBezTo>
                  <a:pt x="237417" y="802199"/>
                  <a:pt x="1180982" y="0"/>
                  <a:pt x="2311910" y="0"/>
                </a:cubicBezTo>
                <a:close/>
              </a:path>
            </a:pathLst>
          </a:custGeom>
          <a:solidFill>
            <a:srgbClr val="FBDB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 name="文本框 1"/>
          <p:cNvSpPr txBox="1"/>
          <p:nvPr/>
        </p:nvSpPr>
        <p:spPr>
          <a:xfrm>
            <a:off x="1677035" y="1600200"/>
            <a:ext cx="9004300" cy="1223645"/>
          </a:xfrm>
          <a:prstGeom prst="rect">
            <a:avLst/>
          </a:prstGeom>
          <a:noFill/>
        </p:spPr>
        <p:txBody>
          <a:bodyPr wrap="square" rtlCol="0" anchor="t">
            <a:noAutofit/>
          </a:bodyPr>
          <a:p>
            <a:pPr indent="457200">
              <a:lnSpc>
                <a:spcPct val="150000"/>
              </a:lnSpc>
            </a:pPr>
            <a:r>
              <a:rPr lang="zh-CN" altLang="en-US">
                <a:latin typeface="+mj-lt"/>
                <a:ea typeface="+mj-lt"/>
                <a:cs typeface="+mj-lt"/>
              </a:rPr>
              <a:t>本次实验中，我们对脑电波频谱数据进行分析，从而检测出人的疲劳情况。在这方面的研究仍然较少，因此本实验具有一定的创新性。</a:t>
            </a:r>
            <a:endParaRPr lang="zh-CN" altLang="en-US">
              <a:latin typeface="+mj-lt"/>
              <a:ea typeface="+mj-lt"/>
              <a:cs typeface="+mj-lt"/>
            </a:endParaRPr>
          </a:p>
          <a:p>
            <a:pPr indent="457200">
              <a:lnSpc>
                <a:spcPct val="150000"/>
              </a:lnSpc>
            </a:pPr>
            <a:r>
              <a:rPr lang="zh-CN" altLang="en-US">
                <a:latin typeface="+mj-lt"/>
                <a:ea typeface="+mj-lt"/>
                <a:cs typeface="+mj-lt"/>
              </a:rPr>
              <a:t>在算法上，我们使用了传统的机器学习方法SVM和基于网络的RNN、LSTM方法进行分类，并根据最终的准确率和可视化结果来比较它们的优劣。</a:t>
            </a:r>
            <a:endParaRPr lang="zh-CN" altLang="en-US">
              <a:latin typeface="+mj-lt"/>
              <a:ea typeface="+mj-lt"/>
              <a:cs typeface="+mj-lt"/>
            </a:endParaRPr>
          </a:p>
          <a:p>
            <a:pPr indent="457200">
              <a:lnSpc>
                <a:spcPct val="150000"/>
              </a:lnSpc>
            </a:pPr>
            <a:r>
              <a:rPr lang="zh-CN" altLang="en-US">
                <a:latin typeface="+mj-lt"/>
                <a:ea typeface="+mj-lt"/>
                <a:cs typeface="+mj-lt"/>
              </a:rPr>
              <a:t>经过本次实验，我们更加明白了数据处理和网络选择的重要性：</a:t>
            </a:r>
            <a:endParaRPr lang="zh-CN" altLang="en-US">
              <a:latin typeface="+mj-lt"/>
              <a:ea typeface="+mj-lt"/>
              <a:cs typeface="+mj-lt"/>
            </a:endParaRPr>
          </a:p>
          <a:p>
            <a:pPr indent="457200">
              <a:lnSpc>
                <a:spcPct val="150000"/>
              </a:lnSpc>
            </a:pPr>
            <a:r>
              <a:rPr lang="zh-CN" altLang="en-US">
                <a:latin typeface="+mj-lt"/>
                <a:ea typeface="+mj-lt"/>
                <a:cs typeface="+mj-lt"/>
              </a:rPr>
              <a:t>在数据处理部分，对数据进行充分的筛选和预处理，提前抽取关键特征，有助于网络更好地训练学习，也能在一定程度上保证最终实验结果的准确性。</a:t>
            </a:r>
            <a:endParaRPr lang="zh-CN" altLang="en-US">
              <a:latin typeface="+mj-lt"/>
              <a:ea typeface="+mj-lt"/>
              <a:cs typeface="+mj-lt"/>
            </a:endParaRPr>
          </a:p>
          <a:p>
            <a:pPr indent="457200">
              <a:lnSpc>
                <a:spcPct val="150000"/>
              </a:lnSpc>
            </a:pPr>
            <a:r>
              <a:rPr lang="zh-CN" altLang="en-US">
                <a:latin typeface="+mj-lt"/>
                <a:ea typeface="+mj-lt"/>
                <a:cs typeface="+mj-lt"/>
              </a:rPr>
              <a:t>在网络选择上，要根据数据的特征来进行网络选择，并且尽可能使用缺陷小，经过良好改进的网络。</a:t>
            </a:r>
            <a:endParaRPr lang="zh-CN" altLang="en-US">
              <a:latin typeface="+mj-lt"/>
              <a:ea typeface="+mj-lt"/>
              <a:cs typeface="+mj-lt"/>
            </a:endParaRPr>
          </a:p>
          <a:p>
            <a:pPr indent="457200">
              <a:lnSpc>
                <a:spcPct val="150000"/>
              </a:lnSpc>
            </a:pPr>
            <a:endParaRPr lang="zh-CN" altLang="en-US">
              <a:latin typeface="+mj-lt"/>
              <a:ea typeface="+mj-lt"/>
              <a:cs typeface="+mj-lt"/>
            </a:endParaRPr>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TextBox 8"/>
          <p:cNvSpPr txBox="1"/>
          <p:nvPr/>
        </p:nvSpPr>
        <p:spPr>
          <a:xfrm>
            <a:off x="662183" y="220765"/>
            <a:ext cx="3949155" cy="492125"/>
          </a:xfrm>
          <a:prstGeom prst="rect">
            <a:avLst/>
          </a:prstGeom>
          <a:noFill/>
        </p:spPr>
        <p:txBody>
          <a:bodyPr wrap="square" lIns="0" tIns="0" rIns="0" bIns="0" rtlCol="0" anchor="ctr">
            <a:spAutoFit/>
          </a:bodyPr>
          <a:lstStyle/>
          <a:p>
            <a:r>
              <a:rPr lang="zh-CN" altLang="en-US" sz="3200" dirty="0">
                <a:solidFill>
                  <a:schemeClr val="bg1">
                    <a:lumMod val="65000"/>
                  </a:schemeClr>
                </a:solidFill>
                <a:latin typeface="+mn-lt"/>
                <a:ea typeface="+mn-ea"/>
                <a:cs typeface="+mn-ea"/>
                <a:sym typeface="+mn-lt"/>
              </a:rPr>
              <a:t>小组分工</a:t>
            </a:r>
            <a:endParaRPr lang="zh-CN" altLang="en-US" sz="3200" dirty="0">
              <a:solidFill>
                <a:schemeClr val="bg1">
                  <a:lumMod val="65000"/>
                </a:schemeClr>
              </a:solidFill>
              <a:latin typeface="+mn-lt"/>
              <a:ea typeface="+mn-ea"/>
              <a:cs typeface="+mn-ea"/>
              <a:sym typeface="+mn-lt"/>
            </a:endParaRPr>
          </a:p>
        </p:txBody>
      </p:sp>
      <p:sp>
        <p:nvSpPr>
          <p:cNvPr id="75" name="任意多边形: 形状 74"/>
          <p:cNvSpPr/>
          <p:nvPr/>
        </p:nvSpPr>
        <p:spPr>
          <a:xfrm rot="16200000" flipV="1">
            <a:off x="-244220" y="224648"/>
            <a:ext cx="1043611" cy="555170"/>
          </a:xfrm>
          <a:custGeom>
            <a:avLst/>
            <a:gdLst>
              <a:gd name="connsiteX0" fmla="*/ 2311910 w 4623820"/>
              <a:gd name="connsiteY0" fmla="*/ 0 h 1994395"/>
              <a:gd name="connsiteX1" fmla="*/ 4604624 w 4623820"/>
              <a:gd name="connsiteY1" fmla="*/ 1868616 h 1994395"/>
              <a:gd name="connsiteX2" fmla="*/ 4623820 w 4623820"/>
              <a:gd name="connsiteY2" fmla="*/ 1994395 h 1994395"/>
              <a:gd name="connsiteX3" fmla="*/ 0 w 4623820"/>
              <a:gd name="connsiteY3" fmla="*/ 1994395 h 1994395"/>
              <a:gd name="connsiteX4" fmla="*/ 19196 w 4623820"/>
              <a:gd name="connsiteY4" fmla="*/ 1868616 h 1994395"/>
              <a:gd name="connsiteX5" fmla="*/ 2311910 w 4623820"/>
              <a:gd name="connsiteY5" fmla="*/ 0 h 1994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23820" h="1994395">
                <a:moveTo>
                  <a:pt x="2311910" y="0"/>
                </a:moveTo>
                <a:cubicBezTo>
                  <a:pt x="3442839" y="0"/>
                  <a:pt x="4386404" y="802199"/>
                  <a:pt x="4604624" y="1868616"/>
                </a:cubicBezTo>
                <a:lnTo>
                  <a:pt x="4623820" y="1994395"/>
                </a:lnTo>
                <a:lnTo>
                  <a:pt x="0" y="1994395"/>
                </a:lnTo>
                <a:lnTo>
                  <a:pt x="19196" y="1868616"/>
                </a:lnTo>
                <a:cubicBezTo>
                  <a:pt x="237417" y="802199"/>
                  <a:pt x="1180982" y="0"/>
                  <a:pt x="2311910" y="0"/>
                </a:cubicBezTo>
                <a:close/>
              </a:path>
            </a:pathLst>
          </a:custGeom>
          <a:solidFill>
            <a:srgbClr val="CECE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6" name="任意多边形: 形状 75"/>
          <p:cNvSpPr/>
          <p:nvPr/>
        </p:nvSpPr>
        <p:spPr>
          <a:xfrm rot="16200000" flipV="1">
            <a:off x="-151516" y="314219"/>
            <a:ext cx="675584" cy="372552"/>
          </a:xfrm>
          <a:custGeom>
            <a:avLst/>
            <a:gdLst>
              <a:gd name="connsiteX0" fmla="*/ 2311910 w 4623820"/>
              <a:gd name="connsiteY0" fmla="*/ 0 h 1994395"/>
              <a:gd name="connsiteX1" fmla="*/ 4604624 w 4623820"/>
              <a:gd name="connsiteY1" fmla="*/ 1868616 h 1994395"/>
              <a:gd name="connsiteX2" fmla="*/ 4623820 w 4623820"/>
              <a:gd name="connsiteY2" fmla="*/ 1994395 h 1994395"/>
              <a:gd name="connsiteX3" fmla="*/ 0 w 4623820"/>
              <a:gd name="connsiteY3" fmla="*/ 1994395 h 1994395"/>
              <a:gd name="connsiteX4" fmla="*/ 19196 w 4623820"/>
              <a:gd name="connsiteY4" fmla="*/ 1868616 h 1994395"/>
              <a:gd name="connsiteX5" fmla="*/ 2311910 w 4623820"/>
              <a:gd name="connsiteY5" fmla="*/ 0 h 1994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23820" h="1994395">
                <a:moveTo>
                  <a:pt x="2311910" y="0"/>
                </a:moveTo>
                <a:cubicBezTo>
                  <a:pt x="3442839" y="0"/>
                  <a:pt x="4386404" y="802199"/>
                  <a:pt x="4604624" y="1868616"/>
                </a:cubicBezTo>
                <a:lnTo>
                  <a:pt x="4623820" y="1994395"/>
                </a:lnTo>
                <a:lnTo>
                  <a:pt x="0" y="1994395"/>
                </a:lnTo>
                <a:lnTo>
                  <a:pt x="19196" y="1868616"/>
                </a:lnTo>
                <a:cubicBezTo>
                  <a:pt x="237417" y="802199"/>
                  <a:pt x="1180982" y="0"/>
                  <a:pt x="2311910" y="0"/>
                </a:cubicBezTo>
                <a:close/>
              </a:path>
            </a:pathLst>
          </a:custGeom>
          <a:solidFill>
            <a:srgbClr val="FBDB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aphicFrame>
        <p:nvGraphicFramePr>
          <p:cNvPr id="3" name="表格 2"/>
          <p:cNvGraphicFramePr/>
          <p:nvPr>
            <p:custDataLst>
              <p:tags r:id="rId1"/>
            </p:custDataLst>
          </p:nvPr>
        </p:nvGraphicFramePr>
        <p:xfrm>
          <a:off x="2397125" y="2176145"/>
          <a:ext cx="8563610" cy="2362835"/>
        </p:xfrm>
        <a:graphic>
          <a:graphicData uri="http://schemas.openxmlformats.org/drawingml/2006/table">
            <a:tbl>
              <a:tblPr/>
              <a:tblGrid>
                <a:gridCol w="2524760"/>
                <a:gridCol w="1645920"/>
                <a:gridCol w="4392930"/>
              </a:tblGrid>
              <a:tr h="492760">
                <a:tc>
                  <a:txBody>
                    <a:bodyPr/>
                    <a:p>
                      <a:pPr indent="0" algn="ctr">
                        <a:buNone/>
                      </a:pPr>
                      <a:r>
                        <a:rPr lang="en-US" sz="2000" b="1">
                          <a:latin typeface="宋体" panose="02010600030101010101" pitchFamily="2" charset="-122"/>
                          <a:ea typeface="宋体" panose="02010600030101010101" pitchFamily="2" charset="-122"/>
                          <a:cs typeface="宋体" panose="02010600030101010101" pitchFamily="2" charset="-122"/>
                        </a:rPr>
                        <a:t>学号</a:t>
                      </a:r>
                      <a:endParaRPr lang="en-US" altLang="en-US" sz="2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2000" b="1">
                          <a:latin typeface="宋体" panose="02010600030101010101" pitchFamily="2" charset="-122"/>
                          <a:ea typeface="宋体" panose="02010600030101010101" pitchFamily="2" charset="-122"/>
                          <a:cs typeface="宋体" panose="02010600030101010101" pitchFamily="2" charset="-122"/>
                        </a:rPr>
                        <a:t>姓名</a:t>
                      </a:r>
                      <a:endParaRPr lang="en-US" altLang="en-US" sz="2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2000" b="1">
                          <a:latin typeface="宋体" panose="02010600030101010101" pitchFamily="2" charset="-122"/>
                          <a:ea typeface="宋体" panose="02010600030101010101" pitchFamily="2" charset="-122"/>
                          <a:cs typeface="宋体" panose="02010600030101010101" pitchFamily="2" charset="-122"/>
                        </a:rPr>
                        <a:t>分工</a:t>
                      </a:r>
                      <a:endParaRPr lang="en-US" altLang="en-US" sz="2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92430">
                <a:tc>
                  <a:txBody>
                    <a:bodyPr/>
                    <a:p>
                      <a:pPr indent="0" algn="ctr">
                        <a:buNone/>
                      </a:pPr>
                      <a:r>
                        <a:rPr lang="en-US" sz="2000" b="0">
                          <a:latin typeface="宋体" panose="02010600030101010101" pitchFamily="2" charset="-122"/>
                          <a:ea typeface="宋体" panose="02010600030101010101" pitchFamily="2" charset="-122"/>
                          <a:cs typeface="宋体" panose="02010600030101010101" pitchFamily="2" charset="-122"/>
                        </a:rPr>
                        <a:t>2050259</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2000" b="0">
                          <a:latin typeface="宋体" panose="02010600030101010101" pitchFamily="2" charset="-122"/>
                          <a:ea typeface="宋体" panose="02010600030101010101" pitchFamily="2" charset="-122"/>
                          <a:cs typeface="宋体" panose="02010600030101010101" pitchFamily="2" charset="-122"/>
                        </a:rPr>
                        <a:t>何征昊</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2000" b="0">
                          <a:latin typeface="宋体" panose="02010600030101010101" pitchFamily="2" charset="-122"/>
                          <a:ea typeface="宋体" panose="02010600030101010101" pitchFamily="2" charset="-122"/>
                          <a:cs typeface="宋体" panose="02010600030101010101" pitchFamily="2" charset="-122"/>
                        </a:rPr>
                        <a:t>数据预处理，特征可视化，RNN，LSTM</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492760">
                <a:tc>
                  <a:txBody>
                    <a:bodyPr/>
                    <a:p>
                      <a:pPr indent="0" algn="ctr">
                        <a:buNone/>
                      </a:pPr>
                      <a:r>
                        <a:rPr lang="en-US" sz="2000" b="0">
                          <a:latin typeface="宋体" panose="02010600030101010101" pitchFamily="2" charset="-122"/>
                          <a:ea typeface="宋体" panose="02010600030101010101" pitchFamily="2" charset="-122"/>
                          <a:cs typeface="宋体" panose="02010600030101010101" pitchFamily="2" charset="-122"/>
                        </a:rPr>
                        <a:t>2050252</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2000" b="0">
                          <a:latin typeface="宋体" panose="02010600030101010101" pitchFamily="2" charset="-122"/>
                          <a:ea typeface="宋体" panose="02010600030101010101" pitchFamily="2" charset="-122"/>
                          <a:cs typeface="宋体" panose="02010600030101010101" pitchFamily="2" charset="-122"/>
                        </a:rPr>
                        <a:t>陈之健</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2000" b="0">
                          <a:latin typeface="宋体" panose="02010600030101010101" pitchFamily="2" charset="-122"/>
                          <a:ea typeface="宋体" panose="02010600030101010101" pitchFamily="2" charset="-122"/>
                          <a:cs typeface="宋体" panose="02010600030101010101" pitchFamily="2" charset="-122"/>
                        </a:rPr>
                        <a:t>手写SVM，SMO算法实现</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492125">
                <a:tc>
                  <a:txBody>
                    <a:bodyPr/>
                    <a:p>
                      <a:pPr indent="0" algn="ctr">
                        <a:buNone/>
                      </a:pPr>
                      <a:r>
                        <a:rPr lang="en-US" sz="2000" b="0">
                          <a:latin typeface="宋体" panose="02010600030101010101" pitchFamily="2" charset="-122"/>
                          <a:ea typeface="宋体" panose="02010600030101010101" pitchFamily="2" charset="-122"/>
                          <a:cs typeface="宋体" panose="02010600030101010101" pitchFamily="2" charset="-122"/>
                        </a:rPr>
                        <a:t>2051988</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2000" b="0">
                          <a:latin typeface="宋体" panose="02010600030101010101" pitchFamily="2" charset="-122"/>
                          <a:ea typeface="宋体" panose="02010600030101010101" pitchFamily="2" charset="-122"/>
                          <a:cs typeface="宋体" panose="02010600030101010101" pitchFamily="2" charset="-122"/>
                        </a:rPr>
                        <a:t>马嘉</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2000" b="0">
                          <a:latin typeface="宋体" panose="02010600030101010101" pitchFamily="2" charset="-122"/>
                          <a:ea typeface="宋体" panose="02010600030101010101" pitchFamily="2" charset="-122"/>
                          <a:cs typeface="宋体" panose="02010600030101010101" pitchFamily="2" charset="-122"/>
                        </a:rPr>
                        <a:t>报告撰写，SMO算法实现</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492760">
                <a:tc>
                  <a:txBody>
                    <a:bodyPr/>
                    <a:p>
                      <a:pPr indent="0" algn="ctr">
                        <a:buNone/>
                      </a:pPr>
                      <a:r>
                        <a:rPr lang="en-US" sz="2000" b="0">
                          <a:latin typeface="宋体" panose="02010600030101010101" pitchFamily="2" charset="-122"/>
                          <a:ea typeface="宋体" panose="02010600030101010101" pitchFamily="2" charset="-122"/>
                          <a:cs typeface="宋体" panose="02010600030101010101" pitchFamily="2" charset="-122"/>
                        </a:rPr>
                        <a:t>2052697</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2000" b="0">
                          <a:latin typeface="宋体" panose="02010600030101010101" pitchFamily="2" charset="-122"/>
                          <a:ea typeface="宋体" panose="02010600030101010101" pitchFamily="2" charset="-122"/>
                          <a:cs typeface="宋体" panose="02010600030101010101" pitchFamily="2" charset="-122"/>
                        </a:rPr>
                        <a:t>刘毅</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2000" b="0">
                          <a:latin typeface="宋体" panose="02010600030101010101" pitchFamily="2" charset="-122"/>
                          <a:ea typeface="宋体" panose="02010600030101010101" pitchFamily="2" charset="-122"/>
                          <a:cs typeface="宋体" panose="02010600030101010101" pitchFamily="2" charset="-122"/>
                        </a:rPr>
                        <a:t>结果可视化，模型设计挑选</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任意多边形: 形状 23"/>
          <p:cNvSpPr/>
          <p:nvPr/>
        </p:nvSpPr>
        <p:spPr>
          <a:xfrm rot="10800000">
            <a:off x="0" y="-13522"/>
            <a:ext cx="5514330" cy="2057171"/>
          </a:xfrm>
          <a:custGeom>
            <a:avLst/>
            <a:gdLst>
              <a:gd name="connsiteX0" fmla="*/ 2311910 w 4623820"/>
              <a:gd name="connsiteY0" fmla="*/ 0 h 1994395"/>
              <a:gd name="connsiteX1" fmla="*/ 4604624 w 4623820"/>
              <a:gd name="connsiteY1" fmla="*/ 1868616 h 1994395"/>
              <a:gd name="connsiteX2" fmla="*/ 4623820 w 4623820"/>
              <a:gd name="connsiteY2" fmla="*/ 1994395 h 1994395"/>
              <a:gd name="connsiteX3" fmla="*/ 0 w 4623820"/>
              <a:gd name="connsiteY3" fmla="*/ 1994395 h 1994395"/>
              <a:gd name="connsiteX4" fmla="*/ 19196 w 4623820"/>
              <a:gd name="connsiteY4" fmla="*/ 1868616 h 1994395"/>
              <a:gd name="connsiteX5" fmla="*/ 2311910 w 4623820"/>
              <a:gd name="connsiteY5" fmla="*/ 0 h 1994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23820" h="1994395">
                <a:moveTo>
                  <a:pt x="2311910" y="0"/>
                </a:moveTo>
                <a:cubicBezTo>
                  <a:pt x="3442839" y="0"/>
                  <a:pt x="4386404" y="802199"/>
                  <a:pt x="4604624" y="1868616"/>
                </a:cubicBezTo>
                <a:lnTo>
                  <a:pt x="4623820" y="1994395"/>
                </a:lnTo>
                <a:lnTo>
                  <a:pt x="0" y="1994395"/>
                </a:lnTo>
                <a:lnTo>
                  <a:pt x="19196" y="1868616"/>
                </a:lnTo>
                <a:cubicBezTo>
                  <a:pt x="237417" y="802199"/>
                  <a:pt x="1180982" y="0"/>
                  <a:pt x="2311910" y="0"/>
                </a:cubicBezTo>
                <a:close/>
              </a:path>
            </a:pathLst>
          </a:custGeom>
          <a:solidFill>
            <a:srgbClr val="ECEA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 name="矩形 259"/>
          <p:cNvSpPr>
            <a:spLocks noChangeArrowheads="1"/>
          </p:cNvSpPr>
          <p:nvPr/>
        </p:nvSpPr>
        <p:spPr bwMode="auto">
          <a:xfrm>
            <a:off x="2965450" y="2750636"/>
            <a:ext cx="6927850" cy="92329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buNone/>
            </a:pPr>
            <a:r>
              <a:rPr lang="zh-CN" altLang="en-US" sz="6000" dirty="0">
                <a:solidFill>
                  <a:srgbClr val="A79FAA"/>
                </a:solidFill>
                <a:latin typeface="+mn-lt"/>
                <a:ea typeface="+mn-ea"/>
                <a:cs typeface="+mn-ea"/>
                <a:sym typeface="+mn-lt"/>
              </a:rPr>
              <a:t>感 谢 </a:t>
            </a:r>
            <a:r>
              <a:rPr lang="zh-CN" altLang="en-US" sz="6000" dirty="0">
                <a:solidFill>
                  <a:srgbClr val="A79FAA"/>
                </a:solidFill>
                <a:latin typeface="+mn-lt"/>
                <a:ea typeface="+mn-ea"/>
                <a:cs typeface="+mn-ea"/>
                <a:sym typeface="+mn-lt"/>
              </a:rPr>
              <a:t>聆听</a:t>
            </a:r>
            <a:endParaRPr lang="zh-CN" altLang="en-US" sz="6000" dirty="0">
              <a:solidFill>
                <a:srgbClr val="A79FAA"/>
              </a:solidFill>
              <a:latin typeface="+mn-lt"/>
              <a:ea typeface="+mn-ea"/>
              <a:cs typeface="+mn-ea"/>
              <a:sym typeface="+mn-lt"/>
            </a:endParaRPr>
          </a:p>
        </p:txBody>
      </p:sp>
      <p:sp>
        <p:nvSpPr>
          <p:cNvPr id="25" name="任意多边形: 形状 24"/>
          <p:cNvSpPr/>
          <p:nvPr/>
        </p:nvSpPr>
        <p:spPr>
          <a:xfrm rot="10800000">
            <a:off x="3117007" y="-5171"/>
            <a:ext cx="4245681" cy="1312069"/>
          </a:xfrm>
          <a:custGeom>
            <a:avLst/>
            <a:gdLst>
              <a:gd name="connsiteX0" fmla="*/ 2311910 w 4623820"/>
              <a:gd name="connsiteY0" fmla="*/ 0 h 1994395"/>
              <a:gd name="connsiteX1" fmla="*/ 4604624 w 4623820"/>
              <a:gd name="connsiteY1" fmla="*/ 1868616 h 1994395"/>
              <a:gd name="connsiteX2" fmla="*/ 4623820 w 4623820"/>
              <a:gd name="connsiteY2" fmla="*/ 1994395 h 1994395"/>
              <a:gd name="connsiteX3" fmla="*/ 0 w 4623820"/>
              <a:gd name="connsiteY3" fmla="*/ 1994395 h 1994395"/>
              <a:gd name="connsiteX4" fmla="*/ 19196 w 4623820"/>
              <a:gd name="connsiteY4" fmla="*/ 1868616 h 1994395"/>
              <a:gd name="connsiteX5" fmla="*/ 2311910 w 4623820"/>
              <a:gd name="connsiteY5" fmla="*/ 0 h 1994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23820" h="1994395">
                <a:moveTo>
                  <a:pt x="2311910" y="0"/>
                </a:moveTo>
                <a:cubicBezTo>
                  <a:pt x="3442839" y="0"/>
                  <a:pt x="4386404" y="802199"/>
                  <a:pt x="4604624" y="1868616"/>
                </a:cubicBezTo>
                <a:lnTo>
                  <a:pt x="4623820" y="1994395"/>
                </a:lnTo>
                <a:lnTo>
                  <a:pt x="0" y="1994395"/>
                </a:lnTo>
                <a:lnTo>
                  <a:pt x="19196" y="1868616"/>
                </a:lnTo>
                <a:cubicBezTo>
                  <a:pt x="237417" y="802199"/>
                  <a:pt x="1180982" y="0"/>
                  <a:pt x="2311910" y="0"/>
                </a:cubicBezTo>
                <a:close/>
              </a:path>
            </a:pathLst>
          </a:custGeom>
          <a:solidFill>
            <a:srgbClr val="CECE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6" name="任意多边形: 形状 25"/>
          <p:cNvSpPr/>
          <p:nvPr/>
        </p:nvSpPr>
        <p:spPr>
          <a:xfrm rot="10800000" flipV="1">
            <a:off x="4917207" y="5128495"/>
            <a:ext cx="5614682" cy="2094608"/>
          </a:xfrm>
          <a:custGeom>
            <a:avLst/>
            <a:gdLst>
              <a:gd name="connsiteX0" fmla="*/ 2311910 w 4623820"/>
              <a:gd name="connsiteY0" fmla="*/ 0 h 1994395"/>
              <a:gd name="connsiteX1" fmla="*/ 4604624 w 4623820"/>
              <a:gd name="connsiteY1" fmla="*/ 1868616 h 1994395"/>
              <a:gd name="connsiteX2" fmla="*/ 4623820 w 4623820"/>
              <a:gd name="connsiteY2" fmla="*/ 1994395 h 1994395"/>
              <a:gd name="connsiteX3" fmla="*/ 0 w 4623820"/>
              <a:gd name="connsiteY3" fmla="*/ 1994395 h 1994395"/>
              <a:gd name="connsiteX4" fmla="*/ 19196 w 4623820"/>
              <a:gd name="connsiteY4" fmla="*/ 1868616 h 1994395"/>
              <a:gd name="connsiteX5" fmla="*/ 2311910 w 4623820"/>
              <a:gd name="connsiteY5" fmla="*/ 0 h 1994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23820" h="1994395">
                <a:moveTo>
                  <a:pt x="2311910" y="0"/>
                </a:moveTo>
                <a:cubicBezTo>
                  <a:pt x="3442839" y="0"/>
                  <a:pt x="4386404" y="802199"/>
                  <a:pt x="4604624" y="1868616"/>
                </a:cubicBezTo>
                <a:lnTo>
                  <a:pt x="4623820" y="1994395"/>
                </a:lnTo>
                <a:lnTo>
                  <a:pt x="0" y="1994395"/>
                </a:lnTo>
                <a:lnTo>
                  <a:pt x="19196" y="1868616"/>
                </a:lnTo>
                <a:cubicBezTo>
                  <a:pt x="237417" y="802199"/>
                  <a:pt x="1180982" y="0"/>
                  <a:pt x="2311910" y="0"/>
                </a:cubicBezTo>
                <a:close/>
              </a:path>
            </a:pathLst>
          </a:custGeom>
          <a:solidFill>
            <a:srgbClr val="FBDB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7" name="任意多边形: 形状 26"/>
          <p:cNvSpPr/>
          <p:nvPr/>
        </p:nvSpPr>
        <p:spPr>
          <a:xfrm rot="10800000" flipV="1">
            <a:off x="8607487" y="5819074"/>
            <a:ext cx="4251263" cy="1404028"/>
          </a:xfrm>
          <a:custGeom>
            <a:avLst/>
            <a:gdLst>
              <a:gd name="connsiteX0" fmla="*/ 2311910 w 4623820"/>
              <a:gd name="connsiteY0" fmla="*/ 0 h 1994395"/>
              <a:gd name="connsiteX1" fmla="*/ 4604624 w 4623820"/>
              <a:gd name="connsiteY1" fmla="*/ 1868616 h 1994395"/>
              <a:gd name="connsiteX2" fmla="*/ 4623820 w 4623820"/>
              <a:gd name="connsiteY2" fmla="*/ 1994395 h 1994395"/>
              <a:gd name="connsiteX3" fmla="*/ 0 w 4623820"/>
              <a:gd name="connsiteY3" fmla="*/ 1994395 h 1994395"/>
              <a:gd name="connsiteX4" fmla="*/ 19196 w 4623820"/>
              <a:gd name="connsiteY4" fmla="*/ 1868616 h 1994395"/>
              <a:gd name="connsiteX5" fmla="*/ 2311910 w 4623820"/>
              <a:gd name="connsiteY5" fmla="*/ 0 h 1994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23820" h="1994395">
                <a:moveTo>
                  <a:pt x="2311910" y="0"/>
                </a:moveTo>
                <a:cubicBezTo>
                  <a:pt x="3442839" y="0"/>
                  <a:pt x="4386404" y="802199"/>
                  <a:pt x="4604624" y="1868616"/>
                </a:cubicBezTo>
                <a:lnTo>
                  <a:pt x="4623820" y="1994395"/>
                </a:lnTo>
                <a:lnTo>
                  <a:pt x="0" y="1994395"/>
                </a:lnTo>
                <a:lnTo>
                  <a:pt x="19196" y="1868616"/>
                </a:lnTo>
                <a:cubicBezTo>
                  <a:pt x="237417" y="802199"/>
                  <a:pt x="1180982" y="0"/>
                  <a:pt x="2311910" y="0"/>
                </a:cubicBezTo>
                <a:close/>
              </a:path>
            </a:pathLst>
          </a:custGeom>
          <a:solidFill>
            <a:srgbClr val="ECEA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
                                        </p:tgtEl>
                                        <p:attrNameLst>
                                          <p:attrName>ppt_y</p:attrName>
                                        </p:attrNameLst>
                                      </p:cBhvr>
                                      <p:tavLst>
                                        <p:tav tm="0">
                                          <p:val>
                                            <p:strVal val="#ppt_y"/>
                                          </p:val>
                                        </p:tav>
                                        <p:tav tm="100000">
                                          <p:val>
                                            <p:strVal val="#ppt_y"/>
                                          </p:val>
                                        </p:tav>
                                      </p:tavLst>
                                    </p:anim>
                                    <p:anim calcmode="lin" valueType="num">
                                      <p:cBhvr>
                                        <p:cTn id="9" dur="500" fill="hold"/>
                                        <p:tgtEl>
                                          <p:spTgt spid="3"/>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
                                        </p:tgtEl>
                                      </p:cBhvr>
                                    </p:animEffect>
                                  </p:childTnLst>
                                </p:cTn>
                              </p:par>
                            </p:childTnLst>
                          </p:cTn>
                        </p:par>
                        <p:par>
                          <p:cTn id="12" fill="hold">
                            <p:stCondLst>
                              <p:cond delay="750"/>
                            </p:stCondLst>
                            <p:childTnLst>
                              <p:par>
                                <p:cTn id="13" presetID="26" presetClass="emph" presetSubtype="0" fill="hold" grpId="1" nodeType="afterEffect">
                                  <p:stCondLst>
                                    <p:cond delay="0"/>
                                  </p:stCondLst>
                                  <p:iterate type="lt">
                                    <p:tmPct val="0"/>
                                  </p:iterate>
                                  <p:childTnLst>
                                    <p:animEffect transition="out" filter="fade">
                                      <p:cBhvr>
                                        <p:cTn id="14" dur="500" tmFilter="0, 0; .2, .5; .8, .5; 1, 0"/>
                                        <p:tgtEl>
                                          <p:spTgt spid="3"/>
                                        </p:tgtEl>
                                      </p:cBhvr>
                                    </p:animEffect>
                                    <p:animScale>
                                      <p:cBhvr>
                                        <p:cTn id="15" dur="250" autoRev="1" fill="hold"/>
                                        <p:tgtEl>
                                          <p:spTgt spid="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bldLvl="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任意多边形: 形状 9"/>
          <p:cNvSpPr/>
          <p:nvPr/>
        </p:nvSpPr>
        <p:spPr>
          <a:xfrm rot="10800000" flipV="1">
            <a:off x="4917207" y="1694015"/>
            <a:ext cx="3662190" cy="1858649"/>
          </a:xfrm>
          <a:custGeom>
            <a:avLst/>
            <a:gdLst>
              <a:gd name="connsiteX0" fmla="*/ 2311910 w 4623820"/>
              <a:gd name="connsiteY0" fmla="*/ 0 h 1994395"/>
              <a:gd name="connsiteX1" fmla="*/ 4604624 w 4623820"/>
              <a:gd name="connsiteY1" fmla="*/ 1868616 h 1994395"/>
              <a:gd name="connsiteX2" fmla="*/ 4623820 w 4623820"/>
              <a:gd name="connsiteY2" fmla="*/ 1994395 h 1994395"/>
              <a:gd name="connsiteX3" fmla="*/ 0 w 4623820"/>
              <a:gd name="connsiteY3" fmla="*/ 1994395 h 1994395"/>
              <a:gd name="connsiteX4" fmla="*/ 19196 w 4623820"/>
              <a:gd name="connsiteY4" fmla="*/ 1868616 h 1994395"/>
              <a:gd name="connsiteX5" fmla="*/ 2311910 w 4623820"/>
              <a:gd name="connsiteY5" fmla="*/ 0 h 1994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23820" h="1994395">
                <a:moveTo>
                  <a:pt x="2311910" y="0"/>
                </a:moveTo>
                <a:cubicBezTo>
                  <a:pt x="3442839" y="0"/>
                  <a:pt x="4386404" y="802199"/>
                  <a:pt x="4604624" y="1868616"/>
                </a:cubicBezTo>
                <a:lnTo>
                  <a:pt x="4623820" y="1994395"/>
                </a:lnTo>
                <a:lnTo>
                  <a:pt x="0" y="1994395"/>
                </a:lnTo>
                <a:lnTo>
                  <a:pt x="19196" y="1868616"/>
                </a:lnTo>
                <a:cubicBezTo>
                  <a:pt x="237417" y="802199"/>
                  <a:pt x="1180982" y="0"/>
                  <a:pt x="2311910" y="0"/>
                </a:cubicBezTo>
                <a:close/>
              </a:path>
            </a:pathLst>
          </a:custGeom>
          <a:solidFill>
            <a:srgbClr val="CECE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15" name="任意多边形: 形状 14"/>
          <p:cNvSpPr/>
          <p:nvPr/>
        </p:nvSpPr>
        <p:spPr>
          <a:xfrm rot="10800000" flipV="1">
            <a:off x="4110529" y="2388401"/>
            <a:ext cx="2475538" cy="1164263"/>
          </a:xfrm>
          <a:custGeom>
            <a:avLst/>
            <a:gdLst>
              <a:gd name="connsiteX0" fmla="*/ 2311910 w 4623820"/>
              <a:gd name="connsiteY0" fmla="*/ 0 h 1994395"/>
              <a:gd name="connsiteX1" fmla="*/ 4604624 w 4623820"/>
              <a:gd name="connsiteY1" fmla="*/ 1868616 h 1994395"/>
              <a:gd name="connsiteX2" fmla="*/ 4623820 w 4623820"/>
              <a:gd name="connsiteY2" fmla="*/ 1994395 h 1994395"/>
              <a:gd name="connsiteX3" fmla="*/ 0 w 4623820"/>
              <a:gd name="connsiteY3" fmla="*/ 1994395 h 1994395"/>
              <a:gd name="connsiteX4" fmla="*/ 19196 w 4623820"/>
              <a:gd name="connsiteY4" fmla="*/ 1868616 h 1994395"/>
              <a:gd name="connsiteX5" fmla="*/ 2311910 w 4623820"/>
              <a:gd name="connsiteY5" fmla="*/ 0 h 1994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23820" h="1994395">
                <a:moveTo>
                  <a:pt x="2311910" y="0"/>
                </a:moveTo>
                <a:cubicBezTo>
                  <a:pt x="3442839" y="0"/>
                  <a:pt x="4386404" y="802199"/>
                  <a:pt x="4604624" y="1868616"/>
                </a:cubicBezTo>
                <a:lnTo>
                  <a:pt x="4623820" y="1994395"/>
                </a:lnTo>
                <a:lnTo>
                  <a:pt x="0" y="1994395"/>
                </a:lnTo>
                <a:lnTo>
                  <a:pt x="19196" y="1868616"/>
                </a:lnTo>
                <a:cubicBezTo>
                  <a:pt x="237417" y="802199"/>
                  <a:pt x="1180982" y="0"/>
                  <a:pt x="2311910" y="0"/>
                </a:cubicBezTo>
                <a:close/>
              </a:path>
            </a:pathLst>
          </a:custGeom>
          <a:solidFill>
            <a:srgbClr val="CECE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050" name="文本框 2"/>
          <p:cNvSpPr txBox="1">
            <a:spLocks noChangeArrowheads="1"/>
          </p:cNvSpPr>
          <p:nvPr>
            <p:custDataLst>
              <p:tags r:id="rId1"/>
            </p:custDataLst>
          </p:nvPr>
        </p:nvSpPr>
        <p:spPr bwMode="auto">
          <a:xfrm>
            <a:off x="4398559" y="2170675"/>
            <a:ext cx="3683776"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9600" b="1" dirty="0">
                <a:solidFill>
                  <a:srgbClr val="FFFFFF"/>
                </a:solidFill>
                <a:latin typeface="+mn-lt"/>
                <a:ea typeface="+mn-ea"/>
                <a:cs typeface="+mn-ea"/>
                <a:sym typeface="+mn-lt"/>
              </a:rPr>
              <a:t>01</a:t>
            </a:r>
            <a:endParaRPr lang="zh-CN" altLang="en-US" sz="9600" b="1" dirty="0">
              <a:solidFill>
                <a:srgbClr val="FFFFFF"/>
              </a:solidFill>
              <a:latin typeface="+mn-lt"/>
              <a:ea typeface="+mn-ea"/>
              <a:cs typeface="+mn-ea"/>
              <a:sym typeface="+mn-lt"/>
            </a:endParaRPr>
          </a:p>
        </p:txBody>
      </p:sp>
      <p:cxnSp>
        <p:nvCxnSpPr>
          <p:cNvPr id="7" name="直接连接符 6"/>
          <p:cNvCxnSpPr/>
          <p:nvPr>
            <p:custDataLst>
              <p:tags r:id="rId2"/>
            </p:custDataLst>
          </p:nvPr>
        </p:nvCxnSpPr>
        <p:spPr>
          <a:xfrm>
            <a:off x="3877730" y="4776677"/>
            <a:ext cx="4860273" cy="0"/>
          </a:xfrm>
          <a:prstGeom prst="line">
            <a:avLst/>
          </a:prstGeom>
          <a:ln w="12700">
            <a:solidFill>
              <a:schemeClr val="tx1">
                <a:lumMod val="20000"/>
                <a:lumOff val="80000"/>
              </a:schemeClr>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4269135" y="3908847"/>
            <a:ext cx="4468868" cy="830580"/>
          </a:xfrm>
          <a:prstGeom prst="rect">
            <a:avLst/>
          </a:prstGeom>
        </p:spPr>
        <p:txBody>
          <a:bodyPr wrap="square" lIns="0" tIns="0" rIns="0" bIns="0">
            <a:spAutoFit/>
          </a:bodyPr>
          <a:lstStyle/>
          <a:p>
            <a:pPr algn="ctr"/>
            <a:r>
              <a:rPr lang="zh-CN" altLang="en-US" sz="5400" dirty="0">
                <a:solidFill>
                  <a:srgbClr val="A79FAA"/>
                </a:solidFill>
                <a:latin typeface="+mn-lt"/>
                <a:ea typeface="+mn-ea"/>
                <a:cs typeface="+mn-ea"/>
                <a:sym typeface="+mn-lt"/>
              </a:rPr>
              <a:t>数据</a:t>
            </a:r>
            <a:r>
              <a:rPr lang="zh-CN" altLang="en-US" sz="5400" dirty="0">
                <a:solidFill>
                  <a:srgbClr val="A79FAA"/>
                </a:solidFill>
                <a:latin typeface="+mn-lt"/>
                <a:ea typeface="+mn-ea"/>
                <a:cs typeface="+mn-ea"/>
                <a:sym typeface="+mn-lt"/>
              </a:rPr>
              <a:t>预处理</a:t>
            </a:r>
            <a:endParaRPr lang="zh-CN" altLang="en-US" sz="5400" dirty="0">
              <a:solidFill>
                <a:srgbClr val="A79FAA"/>
              </a:solidFill>
              <a:latin typeface="+mn-lt"/>
              <a:ea typeface="+mn-ea"/>
              <a:cs typeface="+mn-ea"/>
              <a:sym typeface="+mn-lt"/>
            </a:endParaRPr>
          </a:p>
        </p:txBody>
      </p:sp>
    </p:spTree>
    <p:custDataLst>
      <p:tags r:id="rId3"/>
    </p:custDataLst>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fade">
                                      <p:cBhvr>
                                        <p:cTn id="7" dur="500"/>
                                        <p:tgtEl>
                                          <p:spTgt spid="2050"/>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32"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p:cTn id="12" dur="500" fill="hold"/>
                                        <p:tgtEl>
                                          <p:spTgt spid="8"/>
                                        </p:tgtEl>
                                        <p:attrNameLst>
                                          <p:attrName>ppt_w</p:attrName>
                                        </p:attrNameLst>
                                      </p:cBhvr>
                                      <p:tavLst>
                                        <p:tav tm="0">
                                          <p:val>
                                            <p:strVal val="4*#ppt_w"/>
                                          </p:val>
                                        </p:tav>
                                        <p:tav tm="100000">
                                          <p:val>
                                            <p:strVal val="#ppt_w"/>
                                          </p:val>
                                        </p:tav>
                                      </p:tavLst>
                                    </p:anim>
                                    <p:anim calcmode="lin" valueType="num">
                                      <p:cBhvr>
                                        <p:cTn id="13" dur="500" fill="hold"/>
                                        <p:tgtEl>
                                          <p:spTgt spid="8"/>
                                        </p:tgtEl>
                                        <p:attrNameLst>
                                          <p:attrName>ppt_h</p:attrName>
                                        </p:attrNameLst>
                                      </p:cBhvr>
                                      <p:tavLst>
                                        <p:tav tm="0">
                                          <p:val>
                                            <p:strVal val="4*#ppt_h"/>
                                          </p:val>
                                        </p:tav>
                                        <p:tav tm="100000">
                                          <p:val>
                                            <p:strVal val="#ppt_h"/>
                                          </p:val>
                                        </p:tav>
                                      </p:tavLst>
                                    </p:anim>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barn(inVertical)">
                                      <p:cBhvr>
                                        <p:cTn id="1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0" grpId="0"/>
      <p:bldP spid="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TextBox 8"/>
          <p:cNvSpPr txBox="1"/>
          <p:nvPr/>
        </p:nvSpPr>
        <p:spPr>
          <a:xfrm>
            <a:off x="662183" y="220765"/>
            <a:ext cx="3949155" cy="492125"/>
          </a:xfrm>
          <a:prstGeom prst="rect">
            <a:avLst/>
          </a:prstGeom>
          <a:noFill/>
        </p:spPr>
        <p:txBody>
          <a:bodyPr wrap="square" lIns="0" tIns="0" rIns="0" bIns="0" rtlCol="0" anchor="ctr">
            <a:spAutoFit/>
          </a:bodyPr>
          <a:lstStyle/>
          <a:p>
            <a:r>
              <a:rPr lang="zh-CN" altLang="en-US" sz="3200" dirty="0">
                <a:solidFill>
                  <a:schemeClr val="bg1">
                    <a:lumMod val="65000"/>
                  </a:schemeClr>
                </a:solidFill>
                <a:latin typeface="+mn-lt"/>
                <a:ea typeface="+mn-ea"/>
                <a:cs typeface="+mn-ea"/>
                <a:sym typeface="+mn-lt"/>
              </a:rPr>
              <a:t>数据</a:t>
            </a:r>
            <a:r>
              <a:rPr lang="zh-CN" altLang="en-US" sz="3200" dirty="0">
                <a:solidFill>
                  <a:schemeClr val="bg1">
                    <a:lumMod val="65000"/>
                  </a:schemeClr>
                </a:solidFill>
                <a:latin typeface="+mn-lt"/>
                <a:ea typeface="+mn-ea"/>
                <a:cs typeface="+mn-ea"/>
                <a:sym typeface="+mn-lt"/>
              </a:rPr>
              <a:t>采集</a:t>
            </a:r>
            <a:endParaRPr lang="zh-CN" altLang="en-US" sz="3200" dirty="0">
              <a:solidFill>
                <a:schemeClr val="bg1">
                  <a:lumMod val="65000"/>
                </a:schemeClr>
              </a:solidFill>
              <a:latin typeface="+mn-lt"/>
              <a:ea typeface="+mn-ea"/>
              <a:cs typeface="+mn-ea"/>
              <a:sym typeface="+mn-lt"/>
            </a:endParaRPr>
          </a:p>
        </p:txBody>
      </p:sp>
      <p:sp>
        <p:nvSpPr>
          <p:cNvPr id="75" name="任意多边形: 形状 74"/>
          <p:cNvSpPr/>
          <p:nvPr/>
        </p:nvSpPr>
        <p:spPr>
          <a:xfrm rot="16200000" flipV="1">
            <a:off x="-244220" y="224648"/>
            <a:ext cx="1043611" cy="555170"/>
          </a:xfrm>
          <a:custGeom>
            <a:avLst/>
            <a:gdLst>
              <a:gd name="connsiteX0" fmla="*/ 2311910 w 4623820"/>
              <a:gd name="connsiteY0" fmla="*/ 0 h 1994395"/>
              <a:gd name="connsiteX1" fmla="*/ 4604624 w 4623820"/>
              <a:gd name="connsiteY1" fmla="*/ 1868616 h 1994395"/>
              <a:gd name="connsiteX2" fmla="*/ 4623820 w 4623820"/>
              <a:gd name="connsiteY2" fmla="*/ 1994395 h 1994395"/>
              <a:gd name="connsiteX3" fmla="*/ 0 w 4623820"/>
              <a:gd name="connsiteY3" fmla="*/ 1994395 h 1994395"/>
              <a:gd name="connsiteX4" fmla="*/ 19196 w 4623820"/>
              <a:gd name="connsiteY4" fmla="*/ 1868616 h 1994395"/>
              <a:gd name="connsiteX5" fmla="*/ 2311910 w 4623820"/>
              <a:gd name="connsiteY5" fmla="*/ 0 h 1994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23820" h="1994395">
                <a:moveTo>
                  <a:pt x="2311910" y="0"/>
                </a:moveTo>
                <a:cubicBezTo>
                  <a:pt x="3442839" y="0"/>
                  <a:pt x="4386404" y="802199"/>
                  <a:pt x="4604624" y="1868616"/>
                </a:cubicBezTo>
                <a:lnTo>
                  <a:pt x="4623820" y="1994395"/>
                </a:lnTo>
                <a:lnTo>
                  <a:pt x="0" y="1994395"/>
                </a:lnTo>
                <a:lnTo>
                  <a:pt x="19196" y="1868616"/>
                </a:lnTo>
                <a:cubicBezTo>
                  <a:pt x="237417" y="802199"/>
                  <a:pt x="1180982" y="0"/>
                  <a:pt x="2311910" y="0"/>
                </a:cubicBezTo>
                <a:close/>
              </a:path>
            </a:pathLst>
          </a:custGeom>
          <a:solidFill>
            <a:srgbClr val="CECE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6" name="任意多边形: 形状 75"/>
          <p:cNvSpPr/>
          <p:nvPr/>
        </p:nvSpPr>
        <p:spPr>
          <a:xfrm rot="16200000" flipV="1">
            <a:off x="-151516" y="314219"/>
            <a:ext cx="675584" cy="372552"/>
          </a:xfrm>
          <a:custGeom>
            <a:avLst/>
            <a:gdLst>
              <a:gd name="connsiteX0" fmla="*/ 2311910 w 4623820"/>
              <a:gd name="connsiteY0" fmla="*/ 0 h 1994395"/>
              <a:gd name="connsiteX1" fmla="*/ 4604624 w 4623820"/>
              <a:gd name="connsiteY1" fmla="*/ 1868616 h 1994395"/>
              <a:gd name="connsiteX2" fmla="*/ 4623820 w 4623820"/>
              <a:gd name="connsiteY2" fmla="*/ 1994395 h 1994395"/>
              <a:gd name="connsiteX3" fmla="*/ 0 w 4623820"/>
              <a:gd name="connsiteY3" fmla="*/ 1994395 h 1994395"/>
              <a:gd name="connsiteX4" fmla="*/ 19196 w 4623820"/>
              <a:gd name="connsiteY4" fmla="*/ 1868616 h 1994395"/>
              <a:gd name="connsiteX5" fmla="*/ 2311910 w 4623820"/>
              <a:gd name="connsiteY5" fmla="*/ 0 h 1994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23820" h="1994395">
                <a:moveTo>
                  <a:pt x="2311910" y="0"/>
                </a:moveTo>
                <a:cubicBezTo>
                  <a:pt x="3442839" y="0"/>
                  <a:pt x="4386404" y="802199"/>
                  <a:pt x="4604624" y="1868616"/>
                </a:cubicBezTo>
                <a:lnTo>
                  <a:pt x="4623820" y="1994395"/>
                </a:lnTo>
                <a:lnTo>
                  <a:pt x="0" y="1994395"/>
                </a:lnTo>
                <a:lnTo>
                  <a:pt x="19196" y="1868616"/>
                </a:lnTo>
                <a:cubicBezTo>
                  <a:pt x="237417" y="802199"/>
                  <a:pt x="1180982" y="0"/>
                  <a:pt x="2311910" y="0"/>
                </a:cubicBezTo>
                <a:close/>
              </a:path>
            </a:pathLst>
          </a:custGeom>
          <a:solidFill>
            <a:srgbClr val="FBDB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22" name="图片 21"/>
          <p:cNvPicPr>
            <a:picLocks noChangeAspect="1"/>
          </p:cNvPicPr>
          <p:nvPr>
            <p:custDataLst>
              <p:tags r:id="rId1"/>
            </p:custDataLst>
          </p:nvPr>
        </p:nvPicPr>
        <p:blipFill rotWithShape="1">
          <a:blip r:embed="rId2"/>
          <a:srcRect r="10729" b="13826"/>
          <a:stretch>
            <a:fillRect/>
          </a:stretch>
        </p:blipFill>
        <p:spPr>
          <a:xfrm>
            <a:off x="1316990" y="1456055"/>
            <a:ext cx="3524250" cy="2552065"/>
          </a:xfrm>
          <a:prstGeom prst="rect">
            <a:avLst/>
          </a:prstGeom>
        </p:spPr>
      </p:pic>
      <p:pic>
        <p:nvPicPr>
          <p:cNvPr id="5" name="图片 4"/>
          <p:cNvPicPr>
            <a:picLocks noChangeAspect="1"/>
          </p:cNvPicPr>
          <p:nvPr>
            <p:custDataLst>
              <p:tags r:id="rId3"/>
            </p:custDataLst>
          </p:nvPr>
        </p:nvPicPr>
        <p:blipFill>
          <a:blip r:embed="rId4"/>
          <a:stretch>
            <a:fillRect/>
          </a:stretch>
        </p:blipFill>
        <p:spPr>
          <a:xfrm>
            <a:off x="5061585" y="1456055"/>
            <a:ext cx="6690360" cy="2533650"/>
          </a:xfrm>
          <a:prstGeom prst="rect">
            <a:avLst/>
          </a:prstGeom>
        </p:spPr>
      </p:pic>
      <p:graphicFrame>
        <p:nvGraphicFramePr>
          <p:cNvPr id="36" name="表格 35"/>
          <p:cNvGraphicFramePr>
            <a:graphicFrameLocks noGrp="1"/>
          </p:cNvGraphicFramePr>
          <p:nvPr>
            <p:custDataLst>
              <p:tags r:id="rId5"/>
            </p:custDataLst>
          </p:nvPr>
        </p:nvGraphicFramePr>
        <p:xfrm>
          <a:off x="2236664" y="5272395"/>
          <a:ext cx="8270875" cy="731520"/>
        </p:xfrm>
        <a:graphic>
          <a:graphicData uri="http://schemas.openxmlformats.org/drawingml/2006/table">
            <a:tbl>
              <a:tblPr firstRow="1" bandRow="1">
                <a:tableStyleId>{5C22544A-7EE6-4342-B048-85BDC9FD1C3A}</a:tableStyleId>
              </a:tblPr>
              <a:tblGrid>
                <a:gridCol w="1721031"/>
                <a:gridCol w="1375313"/>
                <a:gridCol w="2808312"/>
                <a:gridCol w="2366048"/>
              </a:tblGrid>
              <a:tr h="343991">
                <a:tc>
                  <a:txBody>
                    <a:bodyPr/>
                    <a:p>
                      <a:pPr algn="ctr"/>
                      <a:r>
                        <a:rPr lang="en-US" altLang="zh-CN" dirty="0"/>
                        <a:t>Hardware</a:t>
                      </a:r>
                      <a:endParaRPr lang="zh-CN" altLang="en-US" dirty="0"/>
                    </a:p>
                  </a:txBody>
                  <a:tcPr/>
                </a:tc>
                <a:tc>
                  <a:txBody>
                    <a:bodyPr/>
                    <a:p>
                      <a:pPr algn="ctr"/>
                      <a:r>
                        <a:rPr lang="en-US" altLang="zh-CN" dirty="0"/>
                        <a:t>Subjects</a:t>
                      </a:r>
                      <a:endParaRPr lang="zh-CN" altLang="en-US" dirty="0"/>
                    </a:p>
                  </a:txBody>
                  <a:tcPr/>
                </a:tc>
                <a:tc>
                  <a:txBody>
                    <a:bodyPr/>
                    <a:p>
                      <a:pPr algn="ctr"/>
                      <a:r>
                        <a:rPr lang="en-US" altLang="zh-CN" dirty="0"/>
                        <a:t>channel</a:t>
                      </a:r>
                      <a:endParaRPr lang="zh-CN" altLang="en-US" dirty="0"/>
                    </a:p>
                  </a:txBody>
                  <a:tcPr/>
                </a:tc>
                <a:tc>
                  <a:txBody>
                    <a:bodyPr/>
                    <a:p>
                      <a:pPr algn="ctr"/>
                      <a:r>
                        <a:rPr lang="en-US" altLang="zh-CN" dirty="0"/>
                        <a:t>Sampling</a:t>
                      </a:r>
                      <a:r>
                        <a:rPr lang="zh-CN" altLang="en-US" dirty="0"/>
                        <a:t>（</a:t>
                      </a:r>
                      <a:r>
                        <a:rPr lang="en-US" altLang="zh-CN" dirty="0"/>
                        <a:t>Hz</a:t>
                      </a:r>
                      <a:r>
                        <a:rPr lang="zh-CN" altLang="en-US" dirty="0"/>
                        <a:t>）</a:t>
                      </a:r>
                      <a:endParaRPr lang="zh-CN" altLang="en-US" dirty="0"/>
                    </a:p>
                  </a:txBody>
                  <a:tcPr/>
                </a:tc>
              </a:tr>
              <a:tr h="197649">
                <a:tc>
                  <a:txBody>
                    <a:bodyPr/>
                    <a:p>
                      <a:pPr algn="ctr"/>
                      <a:r>
                        <a:rPr lang="en-US" altLang="zh-CN" dirty="0" err="1"/>
                        <a:t>BrainLink</a:t>
                      </a:r>
                      <a:endParaRPr lang="zh-CN" altLang="en-US" dirty="0"/>
                    </a:p>
                  </a:txBody>
                  <a:tcPr/>
                </a:tc>
                <a:tc>
                  <a:txBody>
                    <a:bodyPr/>
                    <a:p>
                      <a:pPr algn="ctr"/>
                      <a:r>
                        <a:rPr lang="en-US" altLang="zh-CN" dirty="0"/>
                        <a:t>5</a:t>
                      </a:r>
                      <a:endParaRPr lang="zh-CN" altLang="en-US" dirty="0"/>
                    </a:p>
                  </a:txBody>
                  <a:tcPr/>
                </a:tc>
                <a:tc>
                  <a:txBody>
                    <a:bodyPr/>
                    <a:p>
                      <a:pPr marL="0" algn="ctr" defTabSz="914400" rtl="0" eaLnBrk="1" latinLnBrk="0" hangingPunct="1"/>
                      <a:r>
                        <a:rPr lang="en-US" altLang="zh-CN" sz="1800" kern="1200" dirty="0">
                          <a:solidFill>
                            <a:schemeClr val="dk1"/>
                          </a:solidFill>
                          <a:latin typeface="+mn-lt"/>
                          <a:ea typeface="+mn-ea"/>
                          <a:cs typeface="+mn-cs"/>
                        </a:rPr>
                        <a:t>1</a:t>
                      </a:r>
                      <a:endParaRPr lang="zh-CN" altLang="en-US" sz="1800" kern="1200" dirty="0">
                        <a:solidFill>
                          <a:schemeClr val="dk1"/>
                        </a:solidFill>
                        <a:latin typeface="+mn-lt"/>
                        <a:ea typeface="+mn-ea"/>
                        <a:cs typeface="+mn-cs"/>
                      </a:endParaRPr>
                    </a:p>
                  </a:txBody>
                  <a:tcPr/>
                </a:tc>
                <a:tc>
                  <a:txBody>
                    <a:bodyPr/>
                    <a:p>
                      <a:pPr marL="0" algn="ctr" defTabSz="914400" rtl="0" eaLnBrk="1" latinLnBrk="0" hangingPunct="1"/>
                      <a:r>
                        <a:rPr lang="en-US" altLang="zh-CN" sz="1800" kern="1200" dirty="0">
                          <a:solidFill>
                            <a:schemeClr val="dk1"/>
                          </a:solidFill>
                          <a:latin typeface="+mn-lt"/>
                          <a:ea typeface="+mn-ea"/>
                          <a:cs typeface="+mn-cs"/>
                        </a:rPr>
                        <a:t>512</a:t>
                      </a:r>
                      <a:endParaRPr lang="zh-CN" altLang="en-US" sz="1800" kern="1200" dirty="0">
                        <a:solidFill>
                          <a:schemeClr val="dk1"/>
                        </a:solidFill>
                        <a:latin typeface="+mn-lt"/>
                        <a:ea typeface="+mn-ea"/>
                        <a:cs typeface="+mn-cs"/>
                      </a:endParaRPr>
                    </a:p>
                  </a:txBody>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TextBox 8"/>
          <p:cNvSpPr txBox="1"/>
          <p:nvPr/>
        </p:nvSpPr>
        <p:spPr>
          <a:xfrm>
            <a:off x="662183" y="220765"/>
            <a:ext cx="3949155" cy="492125"/>
          </a:xfrm>
          <a:prstGeom prst="rect">
            <a:avLst/>
          </a:prstGeom>
          <a:noFill/>
        </p:spPr>
        <p:txBody>
          <a:bodyPr wrap="square" lIns="0" tIns="0" rIns="0" bIns="0" rtlCol="0" anchor="ctr">
            <a:spAutoFit/>
          </a:bodyPr>
          <a:lstStyle/>
          <a:p>
            <a:r>
              <a:rPr lang="zh-CN" altLang="en-US" sz="3200" dirty="0">
                <a:solidFill>
                  <a:schemeClr val="bg1">
                    <a:lumMod val="65000"/>
                  </a:schemeClr>
                </a:solidFill>
                <a:latin typeface="+mn-lt"/>
                <a:ea typeface="+mn-ea"/>
                <a:cs typeface="+mn-ea"/>
                <a:sym typeface="+mn-lt"/>
              </a:rPr>
              <a:t>数据</a:t>
            </a:r>
            <a:r>
              <a:rPr lang="zh-CN" altLang="en-US" sz="3200" dirty="0">
                <a:solidFill>
                  <a:schemeClr val="bg1">
                    <a:lumMod val="65000"/>
                  </a:schemeClr>
                </a:solidFill>
                <a:latin typeface="+mn-lt"/>
                <a:ea typeface="+mn-ea"/>
                <a:cs typeface="+mn-ea"/>
                <a:sym typeface="+mn-lt"/>
              </a:rPr>
              <a:t>预处理</a:t>
            </a:r>
            <a:endParaRPr lang="zh-CN" altLang="en-US" sz="3200" dirty="0">
              <a:solidFill>
                <a:schemeClr val="bg1">
                  <a:lumMod val="65000"/>
                </a:schemeClr>
              </a:solidFill>
              <a:latin typeface="+mn-lt"/>
              <a:ea typeface="+mn-ea"/>
              <a:cs typeface="+mn-ea"/>
              <a:sym typeface="+mn-lt"/>
            </a:endParaRPr>
          </a:p>
        </p:txBody>
      </p:sp>
      <p:sp>
        <p:nvSpPr>
          <p:cNvPr id="75" name="任意多边形: 形状 74"/>
          <p:cNvSpPr/>
          <p:nvPr/>
        </p:nvSpPr>
        <p:spPr>
          <a:xfrm rot="16200000" flipV="1">
            <a:off x="-244220" y="224648"/>
            <a:ext cx="1043611" cy="555170"/>
          </a:xfrm>
          <a:custGeom>
            <a:avLst/>
            <a:gdLst>
              <a:gd name="connsiteX0" fmla="*/ 2311910 w 4623820"/>
              <a:gd name="connsiteY0" fmla="*/ 0 h 1994395"/>
              <a:gd name="connsiteX1" fmla="*/ 4604624 w 4623820"/>
              <a:gd name="connsiteY1" fmla="*/ 1868616 h 1994395"/>
              <a:gd name="connsiteX2" fmla="*/ 4623820 w 4623820"/>
              <a:gd name="connsiteY2" fmla="*/ 1994395 h 1994395"/>
              <a:gd name="connsiteX3" fmla="*/ 0 w 4623820"/>
              <a:gd name="connsiteY3" fmla="*/ 1994395 h 1994395"/>
              <a:gd name="connsiteX4" fmla="*/ 19196 w 4623820"/>
              <a:gd name="connsiteY4" fmla="*/ 1868616 h 1994395"/>
              <a:gd name="connsiteX5" fmla="*/ 2311910 w 4623820"/>
              <a:gd name="connsiteY5" fmla="*/ 0 h 1994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23820" h="1994395">
                <a:moveTo>
                  <a:pt x="2311910" y="0"/>
                </a:moveTo>
                <a:cubicBezTo>
                  <a:pt x="3442839" y="0"/>
                  <a:pt x="4386404" y="802199"/>
                  <a:pt x="4604624" y="1868616"/>
                </a:cubicBezTo>
                <a:lnTo>
                  <a:pt x="4623820" y="1994395"/>
                </a:lnTo>
                <a:lnTo>
                  <a:pt x="0" y="1994395"/>
                </a:lnTo>
                <a:lnTo>
                  <a:pt x="19196" y="1868616"/>
                </a:lnTo>
                <a:cubicBezTo>
                  <a:pt x="237417" y="802199"/>
                  <a:pt x="1180982" y="0"/>
                  <a:pt x="2311910" y="0"/>
                </a:cubicBezTo>
                <a:close/>
              </a:path>
            </a:pathLst>
          </a:custGeom>
          <a:solidFill>
            <a:srgbClr val="CECE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6" name="任意多边形: 形状 75"/>
          <p:cNvSpPr/>
          <p:nvPr/>
        </p:nvSpPr>
        <p:spPr>
          <a:xfrm rot="16200000" flipV="1">
            <a:off x="-151516" y="314219"/>
            <a:ext cx="675584" cy="372552"/>
          </a:xfrm>
          <a:custGeom>
            <a:avLst/>
            <a:gdLst>
              <a:gd name="connsiteX0" fmla="*/ 2311910 w 4623820"/>
              <a:gd name="connsiteY0" fmla="*/ 0 h 1994395"/>
              <a:gd name="connsiteX1" fmla="*/ 4604624 w 4623820"/>
              <a:gd name="connsiteY1" fmla="*/ 1868616 h 1994395"/>
              <a:gd name="connsiteX2" fmla="*/ 4623820 w 4623820"/>
              <a:gd name="connsiteY2" fmla="*/ 1994395 h 1994395"/>
              <a:gd name="connsiteX3" fmla="*/ 0 w 4623820"/>
              <a:gd name="connsiteY3" fmla="*/ 1994395 h 1994395"/>
              <a:gd name="connsiteX4" fmla="*/ 19196 w 4623820"/>
              <a:gd name="connsiteY4" fmla="*/ 1868616 h 1994395"/>
              <a:gd name="connsiteX5" fmla="*/ 2311910 w 4623820"/>
              <a:gd name="connsiteY5" fmla="*/ 0 h 1994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23820" h="1994395">
                <a:moveTo>
                  <a:pt x="2311910" y="0"/>
                </a:moveTo>
                <a:cubicBezTo>
                  <a:pt x="3442839" y="0"/>
                  <a:pt x="4386404" y="802199"/>
                  <a:pt x="4604624" y="1868616"/>
                </a:cubicBezTo>
                <a:lnTo>
                  <a:pt x="4623820" y="1994395"/>
                </a:lnTo>
                <a:lnTo>
                  <a:pt x="0" y="1994395"/>
                </a:lnTo>
                <a:lnTo>
                  <a:pt x="19196" y="1868616"/>
                </a:lnTo>
                <a:cubicBezTo>
                  <a:pt x="237417" y="802199"/>
                  <a:pt x="1180982" y="0"/>
                  <a:pt x="2311910" y="0"/>
                </a:cubicBezTo>
                <a:close/>
              </a:path>
            </a:pathLst>
          </a:custGeom>
          <a:solidFill>
            <a:srgbClr val="FBDB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15" name="图片 14"/>
          <p:cNvPicPr/>
          <p:nvPr>
            <p:custDataLst>
              <p:tags r:id="rId1"/>
            </p:custDataLst>
          </p:nvPr>
        </p:nvPicPr>
        <p:blipFill>
          <a:blip r:embed="rId2"/>
          <a:stretch>
            <a:fillRect/>
          </a:stretch>
        </p:blipFill>
        <p:spPr>
          <a:xfrm>
            <a:off x="1532890" y="1677035"/>
            <a:ext cx="9287510" cy="5072380"/>
          </a:xfrm>
          <a:prstGeom prst="rect">
            <a:avLst/>
          </a:prstGeom>
          <a:noFill/>
          <a:ln>
            <a:noFill/>
          </a:ln>
        </p:spPr>
      </p:pic>
      <p:sp>
        <p:nvSpPr>
          <p:cNvPr id="3" name="文本框 2"/>
          <p:cNvSpPr txBox="1"/>
          <p:nvPr/>
        </p:nvSpPr>
        <p:spPr>
          <a:xfrm>
            <a:off x="812800" y="880110"/>
            <a:ext cx="10481945" cy="629920"/>
          </a:xfrm>
          <a:prstGeom prst="rect">
            <a:avLst/>
          </a:prstGeom>
          <a:noFill/>
        </p:spPr>
        <p:txBody>
          <a:bodyPr wrap="square" rtlCol="0" anchor="t">
            <a:noAutofit/>
          </a:bodyPr>
          <a:p>
            <a:r>
              <a:rPr lang="zh-CN" altLang="en-US"/>
              <a:t>利用带阻滤波器先滤掉50Hz波段的噪声，然后通过一个256点位的汉明窗得到原始信号</a:t>
            </a:r>
            <a:r>
              <a:rPr lang="zh-CN" altLang="en-US"/>
              <a:t>图：</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TextBox 8"/>
          <p:cNvSpPr txBox="1"/>
          <p:nvPr/>
        </p:nvSpPr>
        <p:spPr>
          <a:xfrm>
            <a:off x="662183" y="220765"/>
            <a:ext cx="3949155" cy="492125"/>
          </a:xfrm>
          <a:prstGeom prst="rect">
            <a:avLst/>
          </a:prstGeom>
          <a:noFill/>
        </p:spPr>
        <p:txBody>
          <a:bodyPr wrap="square" lIns="0" tIns="0" rIns="0" bIns="0" rtlCol="0" anchor="ctr">
            <a:spAutoFit/>
          </a:bodyPr>
          <a:lstStyle/>
          <a:p>
            <a:r>
              <a:rPr lang="zh-CN" altLang="en-US" sz="3200" dirty="0">
                <a:solidFill>
                  <a:schemeClr val="bg1">
                    <a:lumMod val="65000"/>
                  </a:schemeClr>
                </a:solidFill>
                <a:latin typeface="+mn-lt"/>
                <a:ea typeface="+mn-ea"/>
                <a:cs typeface="+mn-ea"/>
                <a:sym typeface="+mn-lt"/>
              </a:rPr>
              <a:t>数据预处理</a:t>
            </a:r>
            <a:endParaRPr lang="zh-CN" altLang="en-US" sz="3200" dirty="0">
              <a:solidFill>
                <a:schemeClr val="bg1">
                  <a:lumMod val="65000"/>
                </a:schemeClr>
              </a:solidFill>
              <a:latin typeface="+mn-lt"/>
              <a:ea typeface="+mn-ea"/>
              <a:cs typeface="+mn-ea"/>
              <a:sym typeface="+mn-lt"/>
            </a:endParaRPr>
          </a:p>
        </p:txBody>
      </p:sp>
      <p:sp>
        <p:nvSpPr>
          <p:cNvPr id="75" name="任意多边形: 形状 74"/>
          <p:cNvSpPr/>
          <p:nvPr/>
        </p:nvSpPr>
        <p:spPr>
          <a:xfrm rot="16200000" flipV="1">
            <a:off x="-244220" y="224648"/>
            <a:ext cx="1043611" cy="555170"/>
          </a:xfrm>
          <a:custGeom>
            <a:avLst/>
            <a:gdLst>
              <a:gd name="connsiteX0" fmla="*/ 2311910 w 4623820"/>
              <a:gd name="connsiteY0" fmla="*/ 0 h 1994395"/>
              <a:gd name="connsiteX1" fmla="*/ 4604624 w 4623820"/>
              <a:gd name="connsiteY1" fmla="*/ 1868616 h 1994395"/>
              <a:gd name="connsiteX2" fmla="*/ 4623820 w 4623820"/>
              <a:gd name="connsiteY2" fmla="*/ 1994395 h 1994395"/>
              <a:gd name="connsiteX3" fmla="*/ 0 w 4623820"/>
              <a:gd name="connsiteY3" fmla="*/ 1994395 h 1994395"/>
              <a:gd name="connsiteX4" fmla="*/ 19196 w 4623820"/>
              <a:gd name="connsiteY4" fmla="*/ 1868616 h 1994395"/>
              <a:gd name="connsiteX5" fmla="*/ 2311910 w 4623820"/>
              <a:gd name="connsiteY5" fmla="*/ 0 h 1994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23820" h="1994395">
                <a:moveTo>
                  <a:pt x="2311910" y="0"/>
                </a:moveTo>
                <a:cubicBezTo>
                  <a:pt x="3442839" y="0"/>
                  <a:pt x="4386404" y="802199"/>
                  <a:pt x="4604624" y="1868616"/>
                </a:cubicBezTo>
                <a:lnTo>
                  <a:pt x="4623820" y="1994395"/>
                </a:lnTo>
                <a:lnTo>
                  <a:pt x="0" y="1994395"/>
                </a:lnTo>
                <a:lnTo>
                  <a:pt x="19196" y="1868616"/>
                </a:lnTo>
                <a:cubicBezTo>
                  <a:pt x="237417" y="802199"/>
                  <a:pt x="1180982" y="0"/>
                  <a:pt x="2311910" y="0"/>
                </a:cubicBezTo>
                <a:close/>
              </a:path>
            </a:pathLst>
          </a:custGeom>
          <a:solidFill>
            <a:srgbClr val="CECE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6" name="任意多边形: 形状 75"/>
          <p:cNvSpPr/>
          <p:nvPr/>
        </p:nvSpPr>
        <p:spPr>
          <a:xfrm rot="16200000" flipV="1">
            <a:off x="-151516" y="314219"/>
            <a:ext cx="675584" cy="372552"/>
          </a:xfrm>
          <a:custGeom>
            <a:avLst/>
            <a:gdLst>
              <a:gd name="connsiteX0" fmla="*/ 2311910 w 4623820"/>
              <a:gd name="connsiteY0" fmla="*/ 0 h 1994395"/>
              <a:gd name="connsiteX1" fmla="*/ 4604624 w 4623820"/>
              <a:gd name="connsiteY1" fmla="*/ 1868616 h 1994395"/>
              <a:gd name="connsiteX2" fmla="*/ 4623820 w 4623820"/>
              <a:gd name="connsiteY2" fmla="*/ 1994395 h 1994395"/>
              <a:gd name="connsiteX3" fmla="*/ 0 w 4623820"/>
              <a:gd name="connsiteY3" fmla="*/ 1994395 h 1994395"/>
              <a:gd name="connsiteX4" fmla="*/ 19196 w 4623820"/>
              <a:gd name="connsiteY4" fmla="*/ 1868616 h 1994395"/>
              <a:gd name="connsiteX5" fmla="*/ 2311910 w 4623820"/>
              <a:gd name="connsiteY5" fmla="*/ 0 h 1994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23820" h="1994395">
                <a:moveTo>
                  <a:pt x="2311910" y="0"/>
                </a:moveTo>
                <a:cubicBezTo>
                  <a:pt x="3442839" y="0"/>
                  <a:pt x="4386404" y="802199"/>
                  <a:pt x="4604624" y="1868616"/>
                </a:cubicBezTo>
                <a:lnTo>
                  <a:pt x="4623820" y="1994395"/>
                </a:lnTo>
                <a:lnTo>
                  <a:pt x="0" y="1994395"/>
                </a:lnTo>
                <a:lnTo>
                  <a:pt x="19196" y="1868616"/>
                </a:lnTo>
                <a:cubicBezTo>
                  <a:pt x="237417" y="802199"/>
                  <a:pt x="1180982" y="0"/>
                  <a:pt x="2311910" y="0"/>
                </a:cubicBezTo>
                <a:close/>
              </a:path>
            </a:pathLst>
          </a:custGeom>
          <a:solidFill>
            <a:srgbClr val="FBDB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 name="文本框 1"/>
          <p:cNvSpPr txBox="1"/>
          <p:nvPr/>
        </p:nvSpPr>
        <p:spPr>
          <a:xfrm>
            <a:off x="7372350" y="2032000"/>
            <a:ext cx="6426200" cy="368300"/>
          </a:xfrm>
          <a:prstGeom prst="rect">
            <a:avLst/>
          </a:prstGeom>
          <a:noFill/>
        </p:spPr>
        <p:txBody>
          <a:bodyPr wrap="square" rtlCol="0" anchor="t">
            <a:spAutoFit/>
          </a:bodyPr>
          <a:p>
            <a:r>
              <a:rPr lang="zh-CN" altLang="en-US" sz="1800" dirty="0">
                <a:latin typeface="微软雅黑" panose="020B0503020204020204" pitchFamily="34" charset="-122"/>
                <a:ea typeface="微软雅黑" panose="020B0503020204020204" pitchFamily="34" charset="-122"/>
                <a:cs typeface="微软雅黑" panose="020B0503020204020204" pitchFamily="34" charset="-122"/>
                <a:sym typeface="+mn-ea"/>
              </a:rPr>
              <a:t>将</a:t>
            </a:r>
            <a:r>
              <a:rPr lang="en-US" altLang="zh-CN" sz="1800" dirty="0">
                <a:latin typeface="微软雅黑" panose="020B0503020204020204" pitchFamily="34" charset="-122"/>
                <a:ea typeface="微软雅黑" panose="020B0503020204020204" pitchFamily="34" charset="-122"/>
                <a:cs typeface="微软雅黑" panose="020B0503020204020204" pitchFamily="34" charset="-122"/>
                <a:sym typeface="+mn-ea"/>
              </a:rPr>
              <a:t>15</a:t>
            </a:r>
            <a:r>
              <a:rPr lang="zh-CN" altLang="en-US" sz="1800" dirty="0">
                <a:latin typeface="微软雅黑" panose="020B0503020204020204" pitchFamily="34" charset="-122"/>
                <a:ea typeface="微软雅黑" panose="020B0503020204020204" pitchFamily="34" charset="-122"/>
                <a:cs typeface="微软雅黑" panose="020B0503020204020204" pitchFamily="34" charset="-122"/>
                <a:sym typeface="+mn-ea"/>
              </a:rPr>
              <a:t>个特征可视化</a:t>
            </a:r>
            <a:r>
              <a:rPr lang="en-US" altLang="zh-CN" sz="1800" dirty="0">
                <a:latin typeface="微软雅黑" panose="020B0503020204020204" pitchFamily="34" charset="-122"/>
                <a:ea typeface="微软雅黑" panose="020B0503020204020204" pitchFamily="34" charset="-122"/>
                <a:cs typeface="微软雅黑" panose="020B0503020204020204" pitchFamily="34" charset="-122"/>
                <a:sym typeface="+mn-ea"/>
              </a:rPr>
              <a:t> :</a:t>
            </a:r>
            <a:endParaRPr lang="en-US" altLang="zh-CN" sz="1800" dirty="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grpSp>
        <p:nvGrpSpPr>
          <p:cNvPr id="4" name="组合 3"/>
          <p:cNvGrpSpPr/>
          <p:nvPr/>
        </p:nvGrpSpPr>
        <p:grpSpPr>
          <a:xfrm>
            <a:off x="7329170" y="2574925"/>
            <a:ext cx="5006975" cy="3414395"/>
            <a:chOff x="3683641" y="1131004"/>
            <a:chExt cx="8311472" cy="5014380"/>
          </a:xfrm>
        </p:grpSpPr>
        <p:pic>
          <p:nvPicPr>
            <p:cNvPr id="19" name="图片 18"/>
            <p:cNvPicPr>
              <a:picLocks noChangeAspect="1"/>
            </p:cNvPicPr>
            <p:nvPr>
              <p:custDataLst>
                <p:tags r:id="rId1"/>
              </p:custDataLst>
            </p:nvPr>
          </p:nvPicPr>
          <p:blipFill>
            <a:blip r:embed="rId2"/>
            <a:stretch>
              <a:fillRect/>
            </a:stretch>
          </p:blipFill>
          <p:spPr>
            <a:xfrm>
              <a:off x="3683641" y="1131004"/>
              <a:ext cx="4088223" cy="2456443"/>
            </a:xfrm>
            <a:prstGeom prst="rect">
              <a:avLst/>
            </a:prstGeom>
          </p:spPr>
        </p:pic>
        <p:pic>
          <p:nvPicPr>
            <p:cNvPr id="20" name="图片 19"/>
            <p:cNvPicPr>
              <a:picLocks noChangeAspect="1"/>
            </p:cNvPicPr>
            <p:nvPr>
              <p:custDataLst>
                <p:tags r:id="rId3"/>
              </p:custDataLst>
            </p:nvPr>
          </p:nvPicPr>
          <p:blipFill>
            <a:blip r:embed="rId4"/>
            <a:stretch>
              <a:fillRect/>
            </a:stretch>
          </p:blipFill>
          <p:spPr>
            <a:xfrm>
              <a:off x="7581583" y="1188268"/>
              <a:ext cx="4347065" cy="2341913"/>
            </a:xfrm>
            <a:prstGeom prst="rect">
              <a:avLst/>
            </a:prstGeom>
          </p:spPr>
        </p:pic>
        <p:pic>
          <p:nvPicPr>
            <p:cNvPr id="21" name="图片 20"/>
            <p:cNvPicPr>
              <a:picLocks noChangeAspect="1"/>
            </p:cNvPicPr>
            <p:nvPr>
              <p:custDataLst>
                <p:tags r:id="rId5"/>
              </p:custDataLst>
            </p:nvPr>
          </p:nvPicPr>
          <p:blipFill>
            <a:blip r:embed="rId6"/>
            <a:stretch>
              <a:fillRect/>
            </a:stretch>
          </p:blipFill>
          <p:spPr>
            <a:xfrm>
              <a:off x="7648048" y="3515439"/>
              <a:ext cx="4347065" cy="2575259"/>
            </a:xfrm>
            <a:prstGeom prst="rect">
              <a:avLst/>
            </a:prstGeom>
          </p:spPr>
        </p:pic>
        <p:pic>
          <p:nvPicPr>
            <p:cNvPr id="22" name="图片 21"/>
            <p:cNvPicPr>
              <a:picLocks noChangeAspect="1"/>
            </p:cNvPicPr>
            <p:nvPr>
              <p:custDataLst>
                <p:tags r:id="rId7"/>
              </p:custDataLst>
            </p:nvPr>
          </p:nvPicPr>
          <p:blipFill>
            <a:blip r:embed="rId8"/>
            <a:stretch>
              <a:fillRect/>
            </a:stretch>
          </p:blipFill>
          <p:spPr>
            <a:xfrm>
              <a:off x="3755658" y="3450852"/>
              <a:ext cx="4051423" cy="2694532"/>
            </a:xfrm>
            <a:prstGeom prst="rect">
              <a:avLst/>
            </a:prstGeom>
          </p:spPr>
        </p:pic>
      </p:grpSp>
      <p:sp>
        <p:nvSpPr>
          <p:cNvPr id="104" name="文本框 103"/>
          <p:cNvSpPr txBox="1"/>
          <p:nvPr>
            <p:custDataLst>
              <p:tags r:id="rId9"/>
            </p:custDataLst>
          </p:nvPr>
        </p:nvSpPr>
        <p:spPr>
          <a:xfrm>
            <a:off x="2325370" y="6640830"/>
            <a:ext cx="7787640" cy="398780"/>
          </a:xfrm>
          <a:prstGeom prst="rect">
            <a:avLst/>
          </a:prstGeom>
          <a:noFill/>
          <a:ln w="9525">
            <a:noFill/>
          </a:ln>
        </p:spPr>
        <p:txBody>
          <a:bodyPr wrap="square">
            <a:spAutoFit/>
          </a:bodyPr>
          <a:p>
            <a:pPr indent="0"/>
            <a:r>
              <a:rPr lang="en-US" sz="1000" b="0">
                <a:latin typeface="宋体" panose="02010600030101010101" pitchFamily="2" charset="-122"/>
                <a:ea typeface="宋体" panose="02010600030101010101" pitchFamily="2" charset="-122"/>
              </a:rPr>
              <a:t>[1]Aqsa Mehreen;Syed Muhammad Anwar;Muhammad Haseeb;Muhammad Majid;Muhammad Obaid Ullah.A Hybrid Scheme for Drowsiness Detection Using Wearable Sensors(Article)[J].IEEE Sensors Journal,2019,Vol.19(13): 5119-5126</a:t>
            </a:r>
            <a:endParaRPr lang="en-US" altLang="en-US" sz="1000" b="0">
              <a:latin typeface="宋体" panose="02010600030101010101" pitchFamily="2" charset="-122"/>
              <a:ea typeface="宋体" panose="02010600030101010101" pitchFamily="2" charset="-122"/>
            </a:endParaRPr>
          </a:p>
        </p:txBody>
      </p:sp>
      <p:graphicFrame>
        <p:nvGraphicFramePr>
          <p:cNvPr id="7" name="表格 6"/>
          <p:cNvGraphicFramePr/>
          <p:nvPr>
            <p:custDataLst>
              <p:tags r:id="rId10"/>
            </p:custDataLst>
          </p:nvPr>
        </p:nvGraphicFramePr>
        <p:xfrm>
          <a:off x="554990" y="3040380"/>
          <a:ext cx="6550660" cy="2275205"/>
        </p:xfrm>
        <a:graphic>
          <a:graphicData uri="http://schemas.openxmlformats.org/drawingml/2006/table">
            <a:tbl>
              <a:tblPr/>
              <a:tblGrid>
                <a:gridCol w="1637665"/>
                <a:gridCol w="1637665"/>
                <a:gridCol w="1637665"/>
                <a:gridCol w="1637665"/>
              </a:tblGrid>
              <a:tr h="426720">
                <a:tc>
                  <a:txBody>
                    <a:bodyPr/>
                    <a:p>
                      <a:pPr indent="0" algn="ctr">
                        <a:buNone/>
                      </a:pPr>
                      <a:r>
                        <a:rPr lang="en-US" sz="1400" b="1">
                          <a:latin typeface="Times New Roman" panose="02020603050405020304" charset="0"/>
                          <a:cs typeface="Times New Roman" panose="02020603050405020304" charset="0"/>
                        </a:rPr>
                        <a:t>Feature</a:t>
                      </a:r>
                      <a:endParaRPr lang="en-US" altLang="en-US" sz="1400" b="1">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lnL>
                      <a:noFill/>
                    </a:lnL>
                    <a:lnR>
                      <a:noFill/>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400" b="1">
                          <a:latin typeface="Times New Roman" panose="02020603050405020304" charset="0"/>
                          <a:cs typeface="Times New Roman" panose="02020603050405020304" charset="0"/>
                        </a:rPr>
                        <a:t>Feature Description</a:t>
                      </a:r>
                      <a:endParaRPr lang="en-US" altLang="en-US" sz="1400" b="1">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lnL>
                      <a:noFill/>
                    </a:lnL>
                    <a:lnR>
                      <a:noFill/>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400" b="1">
                          <a:latin typeface="Times New Roman" panose="02020603050405020304" charset="0"/>
                          <a:cs typeface="Times New Roman" panose="02020603050405020304" charset="0"/>
                        </a:rPr>
                        <a:t>Feature</a:t>
                      </a:r>
                      <a:endParaRPr lang="en-US" altLang="en-US" sz="1400" b="1">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lnL>
                      <a:noFill/>
                    </a:lnL>
                    <a:lnR>
                      <a:noFill/>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400" b="1">
                          <a:latin typeface="Times New Roman" panose="02020603050405020304" charset="0"/>
                          <a:cs typeface="Times New Roman" panose="02020603050405020304" charset="0"/>
                        </a:rPr>
                        <a:t>Feature Description</a:t>
                      </a:r>
                      <a:endParaRPr lang="en-US" altLang="en-US" sz="1400" b="1">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lnL>
                      <a:noFill/>
                    </a:lnL>
                    <a:lnR cap="flat">
                      <a:noFill/>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31775">
                <a:tc>
                  <a:txBody>
                    <a:bodyPr/>
                    <a:p>
                      <a:pPr indent="0" algn="ctr">
                        <a:buNone/>
                      </a:pPr>
                      <a:r>
                        <a:rPr lang="en-US" sz="1400" b="0">
                          <a:latin typeface="宋体" panose="02010600030101010101" pitchFamily="2" charset="-122"/>
                          <a:ea typeface="宋体" panose="02010600030101010101" pitchFamily="2" charset="-122"/>
                          <a:cs typeface="宋体" panose="02010600030101010101" pitchFamily="2" charset="-122"/>
                        </a:rPr>
                        <a:t>Sp1</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a:noFill/>
                    </a:lnL>
                    <a:lnR>
                      <a:noFill/>
                    </a:lnR>
                    <a:lnT w="12700" cap="flat" cmpd="sng">
                      <a:solidFill>
                        <a:srgbClr val="080000"/>
                      </a:solidFill>
                      <a:prstDash val="solid"/>
                      <a:headEnd type="none" w="med" len="med"/>
                      <a:tailEnd type="none" w="med" len="med"/>
                    </a:lnT>
                    <a:lnB cap="flat">
                      <a:noFill/>
                    </a:lnB>
                    <a:lnTlToBr>
                      <a:noFill/>
                    </a:lnTlToBr>
                    <a:lnBlToTr>
                      <a:noFill/>
                    </a:lnBlToTr>
                    <a:noFill/>
                  </a:tcPr>
                </a:tc>
                <a:tc>
                  <a:txBody>
                    <a:bodyPr/>
                    <a:p>
                      <a:pPr indent="0" algn="ctr">
                        <a:buNone/>
                      </a:pPr>
                      <a:r>
                        <a:rPr lang="en-US" sz="1400" b="0">
                          <a:latin typeface="宋体" panose="02010600030101010101" pitchFamily="2" charset="-122"/>
                          <a:ea typeface="宋体" panose="02010600030101010101" pitchFamily="2" charset="-122"/>
                          <a:cs typeface="宋体" panose="02010600030101010101" pitchFamily="2" charset="-122"/>
                        </a:rPr>
                        <a:t>δ</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a:noFill/>
                    </a:lnL>
                    <a:lnR>
                      <a:noFill/>
                    </a:lnR>
                    <a:lnT w="12700" cap="flat" cmpd="sng">
                      <a:solidFill>
                        <a:srgbClr val="080000"/>
                      </a:solidFill>
                      <a:prstDash val="solid"/>
                      <a:headEnd type="none" w="med" len="med"/>
                      <a:tailEnd type="none" w="med" len="med"/>
                    </a:lnT>
                    <a:lnB cap="flat">
                      <a:noFill/>
                    </a:lnB>
                    <a:lnTlToBr>
                      <a:noFill/>
                    </a:lnTlToBr>
                    <a:lnBlToTr>
                      <a:noFill/>
                    </a:lnBlToTr>
                    <a:noFill/>
                  </a:tcPr>
                </a:tc>
                <a:tc>
                  <a:txBody>
                    <a:bodyPr/>
                    <a:p>
                      <a:pPr indent="0" algn="ctr">
                        <a:buNone/>
                      </a:pPr>
                      <a:r>
                        <a:rPr lang="en-US" sz="1400" b="0">
                          <a:latin typeface="宋体" panose="02010600030101010101" pitchFamily="2" charset="-122"/>
                          <a:ea typeface="宋体" panose="02010600030101010101" pitchFamily="2" charset="-122"/>
                          <a:cs typeface="宋体" panose="02010600030101010101" pitchFamily="2" charset="-122"/>
                        </a:rPr>
                        <a:t>Sp2</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a:noFill/>
                    </a:lnL>
                    <a:lnR>
                      <a:noFill/>
                    </a:lnR>
                    <a:lnT w="12700" cap="flat" cmpd="sng">
                      <a:solidFill>
                        <a:srgbClr val="080000"/>
                      </a:solidFill>
                      <a:prstDash val="solid"/>
                      <a:headEnd type="none" w="med" len="med"/>
                      <a:tailEnd type="none" w="med" len="med"/>
                    </a:lnT>
                    <a:lnB cap="flat">
                      <a:noFill/>
                    </a:lnB>
                    <a:lnTlToBr>
                      <a:noFill/>
                    </a:lnTlToBr>
                    <a:lnBlToTr>
                      <a:noFill/>
                    </a:lnBlToTr>
                    <a:noFill/>
                  </a:tcPr>
                </a:tc>
                <a:tc>
                  <a:txBody>
                    <a:bodyPr/>
                    <a:p>
                      <a:pPr indent="0" algn="ctr">
                        <a:buNone/>
                      </a:pPr>
                      <a:r>
                        <a:rPr lang="en-US" sz="1400" b="0">
                          <a:latin typeface="宋体" panose="02010600030101010101" pitchFamily="2" charset="-122"/>
                          <a:ea typeface="宋体" panose="02010600030101010101" pitchFamily="2" charset="-122"/>
                          <a:cs typeface="宋体" panose="02010600030101010101" pitchFamily="2" charset="-122"/>
                        </a:rPr>
                        <a:t>θ</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a:noFill/>
                    </a:lnL>
                    <a:lnR cap="flat">
                      <a:noFill/>
                    </a:lnR>
                    <a:lnT w="12700" cap="flat" cmpd="sng">
                      <a:solidFill>
                        <a:srgbClr val="080000"/>
                      </a:solidFill>
                      <a:prstDash val="solid"/>
                      <a:headEnd type="none" w="med" len="med"/>
                      <a:tailEnd type="none" w="med" len="med"/>
                    </a:lnT>
                    <a:lnB cap="flat">
                      <a:noFill/>
                    </a:lnB>
                    <a:lnTlToBr>
                      <a:noFill/>
                    </a:lnTlToBr>
                    <a:lnBlToTr>
                      <a:noFill/>
                    </a:lnBlToTr>
                    <a:noFill/>
                  </a:tcPr>
                </a:tc>
              </a:tr>
              <a:tr h="232410">
                <a:tc>
                  <a:txBody>
                    <a:bodyPr/>
                    <a:p>
                      <a:pPr indent="0" algn="ctr">
                        <a:buNone/>
                      </a:pPr>
                      <a:r>
                        <a:rPr lang="en-US" sz="1400" b="0">
                          <a:latin typeface="宋体" panose="02010600030101010101" pitchFamily="2" charset="-122"/>
                          <a:ea typeface="宋体" panose="02010600030101010101" pitchFamily="2" charset="-122"/>
                          <a:cs typeface="宋体" panose="02010600030101010101" pitchFamily="2" charset="-122"/>
                        </a:rPr>
                        <a:t>Sp3</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a:noFill/>
                    </a:lnL>
                    <a:lnR>
                      <a:noFill/>
                    </a:lnR>
                    <a:lnT cap="flat">
                      <a:noFill/>
                    </a:lnT>
                    <a:lnB cap="flat">
                      <a:noFill/>
                    </a:lnB>
                    <a:lnTlToBr>
                      <a:noFill/>
                    </a:lnTlToBr>
                    <a:lnBlToTr>
                      <a:noFill/>
                    </a:lnBlToTr>
                    <a:noFill/>
                  </a:tcPr>
                </a:tc>
                <a:tc>
                  <a:txBody>
                    <a:bodyPr/>
                    <a:p>
                      <a:pPr indent="0" algn="ctr">
                        <a:buNone/>
                      </a:pPr>
                      <a:r>
                        <a:rPr lang="en-US" sz="1400" b="0">
                          <a:latin typeface="宋体" panose="02010600030101010101" pitchFamily="2" charset="-122"/>
                          <a:ea typeface="宋体" panose="02010600030101010101" pitchFamily="2" charset="-122"/>
                          <a:cs typeface="宋体" panose="02010600030101010101" pitchFamily="2" charset="-122"/>
                        </a:rPr>
                        <a:t>α</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a:noFill/>
                    </a:lnL>
                    <a:lnR>
                      <a:noFill/>
                    </a:lnR>
                    <a:lnT cap="flat">
                      <a:noFill/>
                    </a:lnT>
                    <a:lnB cap="flat">
                      <a:noFill/>
                    </a:lnB>
                    <a:lnTlToBr>
                      <a:noFill/>
                    </a:lnTlToBr>
                    <a:lnBlToTr>
                      <a:noFill/>
                    </a:lnBlToTr>
                    <a:noFill/>
                  </a:tcPr>
                </a:tc>
                <a:tc>
                  <a:txBody>
                    <a:bodyPr/>
                    <a:p>
                      <a:pPr indent="0" algn="ctr">
                        <a:buNone/>
                      </a:pPr>
                      <a:r>
                        <a:rPr lang="en-US" sz="1400" b="0">
                          <a:latin typeface="宋体" panose="02010600030101010101" pitchFamily="2" charset="-122"/>
                          <a:ea typeface="宋体" panose="02010600030101010101" pitchFamily="2" charset="-122"/>
                          <a:cs typeface="宋体" panose="02010600030101010101" pitchFamily="2" charset="-122"/>
                        </a:rPr>
                        <a:t>Sp4</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a:noFill/>
                    </a:lnL>
                    <a:lnR>
                      <a:noFill/>
                    </a:lnR>
                    <a:lnT cap="flat">
                      <a:noFill/>
                    </a:lnT>
                    <a:lnB cap="flat">
                      <a:noFill/>
                    </a:lnB>
                    <a:lnTlToBr>
                      <a:noFill/>
                    </a:lnTlToBr>
                    <a:lnBlToTr>
                      <a:noFill/>
                    </a:lnBlToTr>
                    <a:noFill/>
                  </a:tcPr>
                </a:tc>
                <a:tc>
                  <a:txBody>
                    <a:bodyPr/>
                    <a:p>
                      <a:pPr indent="0" algn="ctr">
                        <a:buNone/>
                      </a:pPr>
                      <a:r>
                        <a:rPr lang="en-US" sz="1400" b="0">
                          <a:latin typeface="宋体" panose="02010600030101010101" pitchFamily="2" charset="-122"/>
                          <a:ea typeface="宋体" panose="02010600030101010101" pitchFamily="2" charset="-122"/>
                          <a:cs typeface="宋体" panose="02010600030101010101" pitchFamily="2" charset="-122"/>
                        </a:rPr>
                        <a:t>θ/β</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a:noFill/>
                    </a:lnL>
                    <a:lnR cap="flat">
                      <a:noFill/>
                    </a:lnR>
                    <a:lnT cap="flat">
                      <a:noFill/>
                    </a:lnT>
                    <a:lnB cap="flat">
                      <a:noFill/>
                    </a:lnB>
                    <a:lnTlToBr>
                      <a:noFill/>
                    </a:lnTlToBr>
                    <a:lnBlToTr>
                      <a:noFill/>
                    </a:lnBlToTr>
                    <a:noFill/>
                  </a:tcPr>
                </a:tc>
              </a:tr>
              <a:tr h="231775">
                <a:tc>
                  <a:txBody>
                    <a:bodyPr/>
                    <a:p>
                      <a:pPr indent="0" algn="ctr">
                        <a:buNone/>
                      </a:pPr>
                      <a:r>
                        <a:rPr lang="en-US" sz="1400" b="0">
                          <a:latin typeface="宋体" panose="02010600030101010101" pitchFamily="2" charset="-122"/>
                          <a:ea typeface="宋体" panose="02010600030101010101" pitchFamily="2" charset="-122"/>
                          <a:cs typeface="宋体" panose="02010600030101010101" pitchFamily="2" charset="-122"/>
                        </a:rPr>
                        <a:t>Sp5</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a:noFill/>
                    </a:lnL>
                    <a:lnR>
                      <a:noFill/>
                    </a:lnR>
                    <a:lnT cap="flat">
                      <a:noFill/>
                    </a:lnT>
                    <a:lnB cap="flat">
                      <a:noFill/>
                    </a:lnB>
                    <a:lnTlToBr>
                      <a:noFill/>
                    </a:lnTlToBr>
                    <a:lnBlToTr>
                      <a:noFill/>
                    </a:lnBlToTr>
                    <a:noFill/>
                  </a:tcPr>
                </a:tc>
                <a:tc>
                  <a:txBody>
                    <a:bodyPr/>
                    <a:p>
                      <a:pPr indent="0" algn="ctr">
                        <a:buNone/>
                      </a:pPr>
                      <a:r>
                        <a:rPr lang="en-US" sz="1400" b="0">
                          <a:latin typeface="宋体" panose="02010600030101010101" pitchFamily="2" charset="-122"/>
                          <a:ea typeface="宋体" panose="02010600030101010101" pitchFamily="2" charset="-122"/>
                          <a:cs typeface="宋体" panose="02010600030101010101" pitchFamily="2" charset="-122"/>
                        </a:rPr>
                        <a:t>θ/α</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a:noFill/>
                    </a:lnL>
                    <a:lnR>
                      <a:noFill/>
                    </a:lnR>
                    <a:lnT cap="flat">
                      <a:noFill/>
                    </a:lnT>
                    <a:lnB cap="flat">
                      <a:noFill/>
                    </a:lnB>
                    <a:lnTlToBr>
                      <a:noFill/>
                    </a:lnTlToBr>
                    <a:lnBlToTr>
                      <a:noFill/>
                    </a:lnBlToTr>
                    <a:noFill/>
                  </a:tcPr>
                </a:tc>
                <a:tc>
                  <a:txBody>
                    <a:bodyPr/>
                    <a:p>
                      <a:pPr indent="0" algn="ctr">
                        <a:buNone/>
                      </a:pPr>
                      <a:r>
                        <a:rPr lang="en-US" sz="1400" b="0">
                          <a:latin typeface="宋体" panose="02010600030101010101" pitchFamily="2" charset="-122"/>
                          <a:ea typeface="宋体" panose="02010600030101010101" pitchFamily="2" charset="-122"/>
                          <a:cs typeface="宋体" panose="02010600030101010101" pitchFamily="2" charset="-122"/>
                        </a:rPr>
                        <a:t>Sp6</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a:noFill/>
                    </a:lnL>
                    <a:lnR>
                      <a:noFill/>
                    </a:lnR>
                    <a:lnT cap="flat">
                      <a:noFill/>
                    </a:lnT>
                    <a:lnB cap="flat">
                      <a:noFill/>
                    </a:lnB>
                    <a:lnTlToBr>
                      <a:noFill/>
                    </a:lnTlToBr>
                    <a:lnBlToTr>
                      <a:noFill/>
                    </a:lnBlToTr>
                    <a:noFill/>
                  </a:tcPr>
                </a:tc>
                <a:tc>
                  <a:txBody>
                    <a:bodyPr/>
                    <a:p>
                      <a:pPr indent="0" algn="ctr">
                        <a:buNone/>
                      </a:pPr>
                      <a:r>
                        <a:rPr lang="en-US" sz="1400" b="0">
                          <a:latin typeface="宋体" panose="02010600030101010101" pitchFamily="2" charset="-122"/>
                          <a:ea typeface="宋体" panose="02010600030101010101" pitchFamily="2" charset="-122"/>
                          <a:cs typeface="宋体" panose="02010600030101010101" pitchFamily="2" charset="-122"/>
                        </a:rPr>
                        <a:t>θ/Φ</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a:noFill/>
                    </a:lnL>
                    <a:lnR cap="flat">
                      <a:noFill/>
                    </a:lnR>
                    <a:lnT cap="flat">
                      <a:noFill/>
                    </a:lnT>
                    <a:lnB cap="flat">
                      <a:noFill/>
                    </a:lnB>
                    <a:lnTlToBr>
                      <a:noFill/>
                    </a:lnTlToBr>
                    <a:lnBlToTr>
                      <a:noFill/>
                    </a:lnBlToTr>
                    <a:noFill/>
                  </a:tcPr>
                </a:tc>
              </a:tr>
              <a:tr h="232410">
                <a:tc>
                  <a:txBody>
                    <a:bodyPr/>
                    <a:p>
                      <a:pPr indent="0" algn="ctr">
                        <a:buNone/>
                      </a:pPr>
                      <a:r>
                        <a:rPr lang="en-US" sz="1400" b="0">
                          <a:latin typeface="宋体" panose="02010600030101010101" pitchFamily="2" charset="-122"/>
                          <a:ea typeface="宋体" panose="02010600030101010101" pitchFamily="2" charset="-122"/>
                          <a:cs typeface="宋体" panose="02010600030101010101" pitchFamily="2" charset="-122"/>
                        </a:rPr>
                        <a:t>Sp7</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a:noFill/>
                    </a:lnL>
                    <a:lnR>
                      <a:noFill/>
                    </a:lnR>
                    <a:lnT cap="flat">
                      <a:noFill/>
                    </a:lnT>
                    <a:lnB cap="flat">
                      <a:noFill/>
                    </a:lnB>
                    <a:lnTlToBr>
                      <a:noFill/>
                    </a:lnTlToBr>
                    <a:lnBlToTr>
                      <a:noFill/>
                    </a:lnBlToTr>
                    <a:noFill/>
                  </a:tcPr>
                </a:tc>
                <a:tc>
                  <a:txBody>
                    <a:bodyPr/>
                    <a:p>
                      <a:pPr indent="0" algn="ctr">
                        <a:buNone/>
                      </a:pPr>
                      <a:r>
                        <a:rPr lang="en-US" sz="1400" b="0">
                          <a:latin typeface="宋体" panose="02010600030101010101" pitchFamily="2" charset="-122"/>
                          <a:ea typeface="宋体" panose="02010600030101010101" pitchFamily="2" charset="-122"/>
                          <a:cs typeface="宋体" panose="02010600030101010101" pitchFamily="2" charset="-122"/>
                        </a:rPr>
                        <a:t>θ/α+β+γ</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a:noFill/>
                    </a:lnL>
                    <a:lnR>
                      <a:noFill/>
                    </a:lnR>
                    <a:lnT cap="flat">
                      <a:noFill/>
                    </a:lnT>
                    <a:lnB cap="flat">
                      <a:noFill/>
                    </a:lnB>
                    <a:lnTlToBr>
                      <a:noFill/>
                    </a:lnTlToBr>
                    <a:lnBlToTr>
                      <a:noFill/>
                    </a:lnBlToTr>
                    <a:noFill/>
                  </a:tcPr>
                </a:tc>
                <a:tc>
                  <a:txBody>
                    <a:bodyPr/>
                    <a:p>
                      <a:pPr indent="0" algn="ctr">
                        <a:buNone/>
                      </a:pPr>
                      <a:r>
                        <a:rPr lang="en-US" sz="1400" b="0">
                          <a:latin typeface="宋体" panose="02010600030101010101" pitchFamily="2" charset="-122"/>
                          <a:ea typeface="宋体" panose="02010600030101010101" pitchFamily="2" charset="-122"/>
                          <a:cs typeface="宋体" panose="02010600030101010101" pitchFamily="2" charset="-122"/>
                        </a:rPr>
                        <a:t>Sp8</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a:noFill/>
                    </a:lnL>
                    <a:lnR>
                      <a:noFill/>
                    </a:lnR>
                    <a:lnT cap="flat">
                      <a:noFill/>
                    </a:lnT>
                    <a:lnB cap="flat">
                      <a:noFill/>
                    </a:lnB>
                    <a:lnTlToBr>
                      <a:noFill/>
                    </a:lnTlToBr>
                    <a:lnBlToTr>
                      <a:noFill/>
                    </a:lnBlToTr>
                    <a:noFill/>
                  </a:tcPr>
                </a:tc>
                <a:tc>
                  <a:txBody>
                    <a:bodyPr/>
                    <a:p>
                      <a:pPr indent="0" algn="ctr">
                        <a:buNone/>
                      </a:pPr>
                      <a:r>
                        <a:rPr lang="en-US" sz="1400" b="0">
                          <a:latin typeface="宋体" panose="02010600030101010101" pitchFamily="2" charset="-122"/>
                          <a:ea typeface="宋体" panose="02010600030101010101" pitchFamily="2" charset="-122"/>
                          <a:cs typeface="宋体" panose="02010600030101010101" pitchFamily="2" charset="-122"/>
                        </a:rPr>
                        <a:t>γ/α+β+γ</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a:noFill/>
                    </a:lnL>
                    <a:lnR cap="flat">
                      <a:noFill/>
                    </a:lnR>
                    <a:lnT cap="flat">
                      <a:noFill/>
                    </a:lnT>
                    <a:lnB cap="flat">
                      <a:noFill/>
                    </a:lnB>
                    <a:lnTlToBr>
                      <a:noFill/>
                    </a:lnTlToBr>
                    <a:lnBlToTr>
                      <a:noFill/>
                    </a:lnBlToTr>
                    <a:noFill/>
                  </a:tcPr>
                </a:tc>
              </a:tr>
              <a:tr h="232410">
                <a:tc>
                  <a:txBody>
                    <a:bodyPr/>
                    <a:p>
                      <a:pPr indent="0" algn="ctr">
                        <a:buNone/>
                      </a:pPr>
                      <a:r>
                        <a:rPr lang="en-US" sz="1400" b="0">
                          <a:latin typeface="宋体" panose="02010600030101010101" pitchFamily="2" charset="-122"/>
                          <a:ea typeface="宋体" panose="02010600030101010101" pitchFamily="2" charset="-122"/>
                          <a:cs typeface="宋体" panose="02010600030101010101" pitchFamily="2" charset="-122"/>
                        </a:rPr>
                        <a:t>Sp9</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a:noFill/>
                    </a:lnL>
                    <a:lnR>
                      <a:noFill/>
                    </a:lnR>
                    <a:lnT cap="flat">
                      <a:noFill/>
                    </a:lnT>
                    <a:lnB cap="flat">
                      <a:noFill/>
                    </a:lnB>
                    <a:lnTlToBr>
                      <a:noFill/>
                    </a:lnTlToBr>
                    <a:lnBlToTr>
                      <a:noFill/>
                    </a:lnBlToTr>
                    <a:noFill/>
                  </a:tcPr>
                </a:tc>
                <a:tc>
                  <a:txBody>
                    <a:bodyPr/>
                    <a:p>
                      <a:pPr indent="0" algn="ctr">
                        <a:buNone/>
                      </a:pPr>
                      <a:r>
                        <a:rPr lang="en-US" sz="1400" b="0">
                          <a:latin typeface="宋体" panose="02010600030101010101" pitchFamily="2" charset="-122"/>
                          <a:ea typeface="宋体" panose="02010600030101010101" pitchFamily="2" charset="-122"/>
                          <a:cs typeface="宋体" panose="02010600030101010101" pitchFamily="2" charset="-122"/>
                        </a:rPr>
                        <a:t>δ/α</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a:noFill/>
                    </a:lnL>
                    <a:lnR>
                      <a:noFill/>
                    </a:lnR>
                    <a:lnT cap="flat">
                      <a:noFill/>
                    </a:lnT>
                    <a:lnB cap="flat">
                      <a:noFill/>
                    </a:lnB>
                    <a:lnTlToBr>
                      <a:noFill/>
                    </a:lnTlToBr>
                    <a:lnBlToTr>
                      <a:noFill/>
                    </a:lnBlToTr>
                    <a:noFill/>
                  </a:tcPr>
                </a:tc>
                <a:tc>
                  <a:txBody>
                    <a:bodyPr/>
                    <a:p>
                      <a:pPr indent="0" algn="ctr">
                        <a:buNone/>
                      </a:pPr>
                      <a:r>
                        <a:rPr lang="en-US" sz="1400" b="0">
                          <a:latin typeface="宋体" panose="02010600030101010101" pitchFamily="2" charset="-122"/>
                          <a:ea typeface="宋体" panose="02010600030101010101" pitchFamily="2" charset="-122"/>
                          <a:cs typeface="宋体" panose="02010600030101010101" pitchFamily="2" charset="-122"/>
                        </a:rPr>
                        <a:t>Sp10</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a:noFill/>
                    </a:lnL>
                    <a:lnR>
                      <a:noFill/>
                    </a:lnR>
                    <a:lnT cap="flat">
                      <a:noFill/>
                    </a:lnT>
                    <a:lnB cap="flat">
                      <a:noFill/>
                    </a:lnB>
                    <a:lnTlToBr>
                      <a:noFill/>
                    </a:lnTlToBr>
                    <a:lnBlToTr>
                      <a:noFill/>
                    </a:lnBlToTr>
                    <a:noFill/>
                  </a:tcPr>
                </a:tc>
                <a:tc>
                  <a:txBody>
                    <a:bodyPr/>
                    <a:p>
                      <a:pPr indent="0" algn="ctr">
                        <a:buNone/>
                      </a:pPr>
                      <a:r>
                        <a:rPr lang="en-US" sz="1400" b="0">
                          <a:latin typeface="宋体" panose="02010600030101010101" pitchFamily="2" charset="-122"/>
                          <a:ea typeface="宋体" panose="02010600030101010101" pitchFamily="2" charset="-122"/>
                          <a:cs typeface="宋体" panose="02010600030101010101" pitchFamily="2" charset="-122"/>
                        </a:rPr>
                        <a:t>δ/Φ</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a:noFill/>
                    </a:lnL>
                    <a:lnR cap="flat">
                      <a:noFill/>
                    </a:lnR>
                    <a:lnT cap="flat">
                      <a:noFill/>
                    </a:lnT>
                    <a:lnB cap="flat">
                      <a:noFill/>
                    </a:lnB>
                    <a:lnTlToBr>
                      <a:noFill/>
                    </a:lnTlToBr>
                    <a:lnBlToTr>
                      <a:noFill/>
                    </a:lnBlToTr>
                    <a:noFill/>
                  </a:tcPr>
                </a:tc>
              </a:tr>
              <a:tr h="231775">
                <a:tc>
                  <a:txBody>
                    <a:bodyPr/>
                    <a:p>
                      <a:pPr indent="0" algn="ctr">
                        <a:buNone/>
                      </a:pPr>
                      <a:r>
                        <a:rPr lang="en-US" sz="1400" b="0">
                          <a:latin typeface="宋体" panose="02010600030101010101" pitchFamily="2" charset="-122"/>
                          <a:ea typeface="宋体" panose="02010600030101010101" pitchFamily="2" charset="-122"/>
                          <a:cs typeface="宋体" panose="02010600030101010101" pitchFamily="2" charset="-122"/>
                        </a:rPr>
                        <a:t>Sp11</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a:noFill/>
                    </a:lnL>
                    <a:lnR>
                      <a:noFill/>
                    </a:lnR>
                    <a:lnT cap="flat">
                      <a:noFill/>
                    </a:lnT>
                    <a:lnB cap="flat">
                      <a:noFill/>
                    </a:lnB>
                    <a:lnTlToBr>
                      <a:noFill/>
                    </a:lnTlToBr>
                    <a:lnBlToTr>
                      <a:noFill/>
                    </a:lnBlToTr>
                    <a:noFill/>
                  </a:tcPr>
                </a:tc>
                <a:tc>
                  <a:txBody>
                    <a:bodyPr/>
                    <a:p>
                      <a:pPr indent="0" algn="ctr">
                        <a:buNone/>
                      </a:pPr>
                      <a:r>
                        <a:rPr lang="en-US" sz="1400" b="0">
                          <a:latin typeface="宋体" panose="02010600030101010101" pitchFamily="2" charset="-122"/>
                          <a:ea typeface="宋体" panose="02010600030101010101" pitchFamily="2" charset="-122"/>
                          <a:cs typeface="宋体" panose="02010600030101010101" pitchFamily="2" charset="-122"/>
                        </a:rPr>
                        <a:t>δ/β</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a:noFill/>
                    </a:lnL>
                    <a:lnR>
                      <a:noFill/>
                    </a:lnR>
                    <a:lnT cap="flat">
                      <a:noFill/>
                    </a:lnT>
                    <a:lnB cap="flat">
                      <a:noFill/>
                    </a:lnB>
                    <a:lnTlToBr>
                      <a:noFill/>
                    </a:lnTlToBr>
                    <a:lnBlToTr>
                      <a:noFill/>
                    </a:lnBlToTr>
                    <a:noFill/>
                  </a:tcPr>
                </a:tc>
                <a:tc>
                  <a:txBody>
                    <a:bodyPr/>
                    <a:p>
                      <a:pPr indent="0" algn="ctr">
                        <a:buNone/>
                      </a:pPr>
                      <a:r>
                        <a:rPr lang="en-US" sz="1400" b="0">
                          <a:latin typeface="宋体" panose="02010600030101010101" pitchFamily="2" charset="-122"/>
                          <a:ea typeface="宋体" panose="02010600030101010101" pitchFamily="2" charset="-122"/>
                          <a:cs typeface="宋体" panose="02010600030101010101" pitchFamily="2" charset="-122"/>
                        </a:rPr>
                        <a:t>Sp12</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a:noFill/>
                    </a:lnL>
                    <a:lnR>
                      <a:noFill/>
                    </a:lnR>
                    <a:lnT cap="flat">
                      <a:noFill/>
                    </a:lnT>
                    <a:lnB cap="flat">
                      <a:noFill/>
                    </a:lnB>
                    <a:lnTlToBr>
                      <a:noFill/>
                    </a:lnTlToBr>
                    <a:lnBlToTr>
                      <a:noFill/>
                    </a:lnBlToTr>
                    <a:noFill/>
                  </a:tcPr>
                </a:tc>
                <a:tc>
                  <a:txBody>
                    <a:bodyPr/>
                    <a:p>
                      <a:pPr indent="0" algn="ctr">
                        <a:buNone/>
                      </a:pPr>
                      <a:r>
                        <a:rPr lang="en-US" sz="1400" b="0">
                          <a:latin typeface="宋体" panose="02010600030101010101" pitchFamily="2" charset="-122"/>
                          <a:ea typeface="宋体" panose="02010600030101010101" pitchFamily="2" charset="-122"/>
                          <a:cs typeface="宋体" panose="02010600030101010101" pitchFamily="2" charset="-122"/>
                        </a:rPr>
                        <a:t>δ/θ</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a:noFill/>
                    </a:lnL>
                    <a:lnR cap="flat">
                      <a:noFill/>
                    </a:lnR>
                    <a:lnT cap="flat">
                      <a:noFill/>
                    </a:lnT>
                    <a:lnB cap="flat">
                      <a:noFill/>
                    </a:lnB>
                    <a:lnTlToBr>
                      <a:noFill/>
                    </a:lnTlToBr>
                    <a:lnBlToTr>
                      <a:noFill/>
                    </a:lnBlToTr>
                    <a:noFill/>
                  </a:tcPr>
                </a:tc>
              </a:tr>
              <a:tr h="227965">
                <a:tc>
                  <a:txBody>
                    <a:bodyPr/>
                    <a:p>
                      <a:pPr indent="0" algn="ctr">
                        <a:buNone/>
                      </a:pPr>
                      <a:r>
                        <a:rPr lang="en-US" sz="1400" b="0">
                          <a:latin typeface="宋体" panose="02010600030101010101" pitchFamily="2" charset="-122"/>
                          <a:ea typeface="宋体" panose="02010600030101010101" pitchFamily="2" charset="-122"/>
                          <a:cs typeface="宋体" panose="02010600030101010101" pitchFamily="2" charset="-122"/>
                        </a:rPr>
                        <a:t>Sp13</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a:noFill/>
                    </a:lnL>
                    <a:lnR>
                      <a:noFill/>
                    </a:lnR>
                    <a:lnT cap="flat">
                      <a:noFill/>
                    </a:lnT>
                    <a:lnB cap="flat">
                      <a:noFill/>
                    </a:lnB>
                    <a:lnTlToBr>
                      <a:noFill/>
                    </a:lnTlToBr>
                    <a:lnBlToTr>
                      <a:noFill/>
                    </a:lnBlToTr>
                    <a:noFill/>
                  </a:tcPr>
                </a:tc>
                <a:tc>
                  <a:txBody>
                    <a:bodyPr/>
                    <a:p>
                      <a:pPr indent="0" algn="ctr">
                        <a:buNone/>
                      </a:pPr>
                      <a:r>
                        <a:rPr lang="en-US" sz="1400" b="0">
                          <a:latin typeface="宋体" panose="02010600030101010101" pitchFamily="2" charset="-122"/>
                          <a:ea typeface="宋体" panose="02010600030101010101" pitchFamily="2" charset="-122"/>
                          <a:cs typeface="宋体" panose="02010600030101010101" pitchFamily="2" charset="-122"/>
                        </a:rPr>
                        <a:t>θ/α+β+θ</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a:noFill/>
                    </a:lnL>
                    <a:lnR>
                      <a:noFill/>
                    </a:lnR>
                    <a:lnT cap="flat">
                      <a:noFill/>
                    </a:lnT>
                    <a:lnB cap="flat">
                      <a:noFill/>
                    </a:lnB>
                    <a:lnTlToBr>
                      <a:noFill/>
                    </a:lnTlToBr>
                    <a:lnBlToTr>
                      <a:noFill/>
                    </a:lnBlToTr>
                    <a:noFill/>
                  </a:tcPr>
                </a:tc>
                <a:tc>
                  <a:txBody>
                    <a:bodyPr/>
                    <a:p>
                      <a:pPr indent="0" algn="ctr">
                        <a:buNone/>
                      </a:pPr>
                      <a:r>
                        <a:rPr lang="en-US" sz="1400" b="0">
                          <a:latin typeface="宋体" panose="02010600030101010101" pitchFamily="2" charset="-122"/>
                          <a:ea typeface="宋体" panose="02010600030101010101" pitchFamily="2" charset="-122"/>
                          <a:cs typeface="宋体" panose="02010600030101010101" pitchFamily="2" charset="-122"/>
                        </a:rPr>
                        <a:t>Sp14</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a:noFill/>
                    </a:lnL>
                    <a:lnR>
                      <a:noFill/>
                    </a:lnR>
                    <a:lnT cap="flat">
                      <a:noFill/>
                    </a:lnT>
                    <a:lnB cap="flat">
                      <a:noFill/>
                    </a:lnB>
                    <a:lnTlToBr>
                      <a:noFill/>
                    </a:lnTlToBr>
                    <a:lnBlToTr>
                      <a:noFill/>
                    </a:lnBlToTr>
                    <a:noFill/>
                  </a:tcPr>
                </a:tc>
                <a:tc>
                  <a:txBody>
                    <a:bodyPr/>
                    <a:p>
                      <a:pPr indent="0" algn="ctr">
                        <a:buNone/>
                      </a:pPr>
                      <a:r>
                        <a:rPr lang="en-US" sz="1400" b="0">
                          <a:latin typeface="宋体" panose="02010600030101010101" pitchFamily="2" charset="-122"/>
                          <a:ea typeface="宋体" panose="02010600030101010101" pitchFamily="2" charset="-122"/>
                          <a:cs typeface="宋体" panose="02010600030101010101" pitchFamily="2" charset="-122"/>
                        </a:rPr>
                        <a:t>α/θ+α+β</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a:noFill/>
                    </a:lnL>
                    <a:lnR cap="flat">
                      <a:noFill/>
                    </a:lnR>
                    <a:lnT cap="flat">
                      <a:noFill/>
                    </a:lnT>
                    <a:lnB cap="flat">
                      <a:noFill/>
                    </a:lnB>
                    <a:lnTlToBr>
                      <a:noFill/>
                    </a:lnTlToBr>
                    <a:lnBlToTr>
                      <a:noFill/>
                    </a:lnBlToTr>
                    <a:noFill/>
                  </a:tcPr>
                </a:tc>
              </a:tr>
              <a:tr h="227965">
                <a:tc>
                  <a:txBody>
                    <a:bodyPr/>
                    <a:p>
                      <a:pPr indent="0" algn="ctr">
                        <a:buNone/>
                      </a:pPr>
                      <a:r>
                        <a:rPr lang="en-US" sz="1400" b="0">
                          <a:latin typeface="宋体" panose="02010600030101010101" pitchFamily="2" charset="-122"/>
                          <a:ea typeface="宋体" panose="02010600030101010101" pitchFamily="2" charset="-122"/>
                          <a:cs typeface="宋体" panose="02010600030101010101" pitchFamily="2" charset="-122"/>
                        </a:rPr>
                        <a:t>Sp15</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a:noFill/>
                    </a:lnL>
                    <a:lnR>
                      <a:noFill/>
                    </a:lnR>
                    <a:lnT cap="flat">
                      <a:noFill/>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400" b="0">
                          <a:latin typeface="宋体" panose="02010600030101010101" pitchFamily="2" charset="-122"/>
                          <a:ea typeface="宋体" panose="02010600030101010101" pitchFamily="2" charset="-122"/>
                          <a:cs typeface="宋体" panose="02010600030101010101" pitchFamily="2" charset="-122"/>
                        </a:rPr>
                        <a:t>β/θ+α+β</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a:noFill/>
                    </a:lnL>
                    <a:lnR>
                      <a:noFill/>
                    </a:lnR>
                    <a:lnT cap="flat">
                      <a:noFill/>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400" b="0">
                          <a:latin typeface="Times New Roman" panose="02020603050405020304" charset="0"/>
                          <a:cs typeface="Times New Roman" panose="02020603050405020304" charset="0"/>
                        </a:rPr>
                        <a:t> </a:t>
                      </a:r>
                      <a:endParaRPr lang="en-US" altLang="en-US" sz="1400" b="0">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lnL>
                      <a:noFill/>
                    </a:lnL>
                    <a:lnR>
                      <a:noFill/>
                    </a:lnR>
                    <a:lnT cap="flat">
                      <a:noFill/>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endParaRPr lang="en-US" altLang="en-US" sz="1400" b="0">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lnL>
                      <a:noFill/>
                    </a:lnL>
                    <a:lnR cap="flat">
                      <a:noFill/>
                    </a:lnR>
                    <a:lnT cap="flat">
                      <a:noFill/>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
        <p:nvSpPr>
          <p:cNvPr id="9" name="文本框 8"/>
          <p:cNvSpPr txBox="1"/>
          <p:nvPr>
            <p:custDataLst>
              <p:tags r:id="rId11"/>
            </p:custDataLst>
          </p:nvPr>
        </p:nvSpPr>
        <p:spPr>
          <a:xfrm>
            <a:off x="452755" y="1957070"/>
            <a:ext cx="6426200" cy="922020"/>
          </a:xfrm>
          <a:prstGeom prst="rect">
            <a:avLst/>
          </a:prstGeom>
          <a:noFill/>
        </p:spPr>
        <p:txBody>
          <a:bodyPr wrap="square" rtlCol="0" anchor="t">
            <a:spAutoFit/>
          </a:bodyPr>
          <a:p>
            <a:pPr>
              <a:lnSpc>
                <a:spcPct val="150000"/>
              </a:lnSpc>
            </a:pPr>
            <a:r>
              <a:rPr lang="zh-CN" altLang="en-US" sz="1800" dirty="0">
                <a:latin typeface="微软雅黑" panose="020B0503020204020204" pitchFamily="34" charset="-122"/>
                <a:ea typeface="微软雅黑" panose="020B0503020204020204" pitchFamily="34" charset="-122"/>
                <a:cs typeface="微软雅黑" panose="020B0503020204020204" pitchFamily="34" charset="-122"/>
                <a:sym typeface="+mn-ea"/>
              </a:rPr>
              <a:t>通过快速傅里叶变化得到各个波段的信号</a:t>
            </a:r>
            <a:r>
              <a:rPr lang="zh-CN" altLang="en-US" sz="1800" dirty="0">
                <a:latin typeface="微软雅黑" panose="020B0503020204020204" pitchFamily="34" charset="-122"/>
                <a:ea typeface="微软雅黑" panose="020B0503020204020204" pitchFamily="34" charset="-122"/>
                <a:cs typeface="微软雅黑" panose="020B0503020204020204" pitchFamily="34" charset="-122"/>
                <a:sym typeface="+mn-ea"/>
              </a:rPr>
              <a:t>分量</a:t>
            </a:r>
            <a:endParaRPr lang="zh-CN" altLang="en-US" sz="1800"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a:lnSpc>
                <a:spcPct val="150000"/>
              </a:lnSpc>
            </a:pPr>
            <a:r>
              <a:rPr lang="zh-CN" altLang="en-US" sz="1800" dirty="0">
                <a:latin typeface="微软雅黑" panose="020B0503020204020204" pitchFamily="34" charset="-122"/>
                <a:ea typeface="微软雅黑" panose="020B0503020204020204" pitchFamily="34" charset="-122"/>
                <a:cs typeface="微软雅黑" panose="020B0503020204020204" pitchFamily="34" charset="-122"/>
                <a:sym typeface="+mn-ea"/>
              </a:rPr>
              <a:t>再根据文献</a:t>
            </a:r>
            <a:r>
              <a:rPr lang="en-US" altLang="zh-CN" sz="1800" dirty="0">
                <a:latin typeface="微软雅黑" panose="020B0503020204020204" pitchFamily="34" charset="-122"/>
                <a:ea typeface="微软雅黑" panose="020B0503020204020204" pitchFamily="34" charset="-122"/>
                <a:cs typeface="微软雅黑" panose="020B0503020204020204" pitchFamily="34" charset="-122"/>
                <a:sym typeface="+mn-ea"/>
              </a:rPr>
              <a:t>[1]</a:t>
            </a:r>
            <a:r>
              <a:rPr lang="zh-CN" altLang="en-US" sz="1800" dirty="0">
                <a:latin typeface="微软雅黑" panose="020B0503020204020204" pitchFamily="34" charset="-122"/>
                <a:ea typeface="微软雅黑" panose="020B0503020204020204" pitchFamily="34" charset="-122"/>
                <a:cs typeface="微软雅黑" panose="020B0503020204020204" pitchFamily="34" charset="-122"/>
                <a:sym typeface="+mn-ea"/>
              </a:rPr>
              <a:t>计算特征值</a:t>
            </a:r>
            <a:endParaRPr lang="zh-CN" altLang="en-US" sz="1800" dirty="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TextBox 8"/>
          <p:cNvSpPr txBox="1"/>
          <p:nvPr/>
        </p:nvSpPr>
        <p:spPr>
          <a:xfrm>
            <a:off x="662183" y="220765"/>
            <a:ext cx="3949155" cy="492125"/>
          </a:xfrm>
          <a:prstGeom prst="rect">
            <a:avLst/>
          </a:prstGeom>
          <a:noFill/>
        </p:spPr>
        <p:txBody>
          <a:bodyPr wrap="square" lIns="0" tIns="0" rIns="0" bIns="0" rtlCol="0" anchor="ctr">
            <a:spAutoFit/>
          </a:bodyPr>
          <a:lstStyle/>
          <a:p>
            <a:r>
              <a:rPr lang="zh-CN" altLang="en-US" sz="3200" dirty="0">
                <a:solidFill>
                  <a:schemeClr val="bg1">
                    <a:lumMod val="65000"/>
                  </a:schemeClr>
                </a:solidFill>
                <a:latin typeface="+mn-lt"/>
                <a:ea typeface="+mn-ea"/>
                <a:cs typeface="+mn-ea"/>
                <a:sym typeface="+mn-lt"/>
              </a:rPr>
              <a:t>数据预处理</a:t>
            </a:r>
            <a:endParaRPr lang="zh-CN" altLang="en-US" sz="3200" dirty="0">
              <a:solidFill>
                <a:schemeClr val="bg1">
                  <a:lumMod val="65000"/>
                </a:schemeClr>
              </a:solidFill>
              <a:latin typeface="+mn-lt"/>
              <a:ea typeface="+mn-ea"/>
              <a:cs typeface="+mn-ea"/>
              <a:sym typeface="+mn-lt"/>
            </a:endParaRPr>
          </a:p>
        </p:txBody>
      </p:sp>
      <p:sp>
        <p:nvSpPr>
          <p:cNvPr id="75" name="任意多边形: 形状 74"/>
          <p:cNvSpPr/>
          <p:nvPr/>
        </p:nvSpPr>
        <p:spPr>
          <a:xfrm rot="16200000" flipV="1">
            <a:off x="-244220" y="224648"/>
            <a:ext cx="1043611" cy="555170"/>
          </a:xfrm>
          <a:custGeom>
            <a:avLst/>
            <a:gdLst>
              <a:gd name="connsiteX0" fmla="*/ 2311910 w 4623820"/>
              <a:gd name="connsiteY0" fmla="*/ 0 h 1994395"/>
              <a:gd name="connsiteX1" fmla="*/ 4604624 w 4623820"/>
              <a:gd name="connsiteY1" fmla="*/ 1868616 h 1994395"/>
              <a:gd name="connsiteX2" fmla="*/ 4623820 w 4623820"/>
              <a:gd name="connsiteY2" fmla="*/ 1994395 h 1994395"/>
              <a:gd name="connsiteX3" fmla="*/ 0 w 4623820"/>
              <a:gd name="connsiteY3" fmla="*/ 1994395 h 1994395"/>
              <a:gd name="connsiteX4" fmla="*/ 19196 w 4623820"/>
              <a:gd name="connsiteY4" fmla="*/ 1868616 h 1994395"/>
              <a:gd name="connsiteX5" fmla="*/ 2311910 w 4623820"/>
              <a:gd name="connsiteY5" fmla="*/ 0 h 1994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23820" h="1994395">
                <a:moveTo>
                  <a:pt x="2311910" y="0"/>
                </a:moveTo>
                <a:cubicBezTo>
                  <a:pt x="3442839" y="0"/>
                  <a:pt x="4386404" y="802199"/>
                  <a:pt x="4604624" y="1868616"/>
                </a:cubicBezTo>
                <a:lnTo>
                  <a:pt x="4623820" y="1994395"/>
                </a:lnTo>
                <a:lnTo>
                  <a:pt x="0" y="1994395"/>
                </a:lnTo>
                <a:lnTo>
                  <a:pt x="19196" y="1868616"/>
                </a:lnTo>
                <a:cubicBezTo>
                  <a:pt x="237417" y="802199"/>
                  <a:pt x="1180982" y="0"/>
                  <a:pt x="2311910" y="0"/>
                </a:cubicBezTo>
                <a:close/>
              </a:path>
            </a:pathLst>
          </a:custGeom>
          <a:solidFill>
            <a:srgbClr val="CECE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6" name="任意多边形: 形状 75"/>
          <p:cNvSpPr/>
          <p:nvPr/>
        </p:nvSpPr>
        <p:spPr>
          <a:xfrm rot="16200000" flipV="1">
            <a:off x="-151516" y="314219"/>
            <a:ext cx="675584" cy="372552"/>
          </a:xfrm>
          <a:custGeom>
            <a:avLst/>
            <a:gdLst>
              <a:gd name="connsiteX0" fmla="*/ 2311910 w 4623820"/>
              <a:gd name="connsiteY0" fmla="*/ 0 h 1994395"/>
              <a:gd name="connsiteX1" fmla="*/ 4604624 w 4623820"/>
              <a:gd name="connsiteY1" fmla="*/ 1868616 h 1994395"/>
              <a:gd name="connsiteX2" fmla="*/ 4623820 w 4623820"/>
              <a:gd name="connsiteY2" fmla="*/ 1994395 h 1994395"/>
              <a:gd name="connsiteX3" fmla="*/ 0 w 4623820"/>
              <a:gd name="connsiteY3" fmla="*/ 1994395 h 1994395"/>
              <a:gd name="connsiteX4" fmla="*/ 19196 w 4623820"/>
              <a:gd name="connsiteY4" fmla="*/ 1868616 h 1994395"/>
              <a:gd name="connsiteX5" fmla="*/ 2311910 w 4623820"/>
              <a:gd name="connsiteY5" fmla="*/ 0 h 1994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23820" h="1994395">
                <a:moveTo>
                  <a:pt x="2311910" y="0"/>
                </a:moveTo>
                <a:cubicBezTo>
                  <a:pt x="3442839" y="0"/>
                  <a:pt x="4386404" y="802199"/>
                  <a:pt x="4604624" y="1868616"/>
                </a:cubicBezTo>
                <a:lnTo>
                  <a:pt x="4623820" y="1994395"/>
                </a:lnTo>
                <a:lnTo>
                  <a:pt x="0" y="1994395"/>
                </a:lnTo>
                <a:lnTo>
                  <a:pt x="19196" y="1868616"/>
                </a:lnTo>
                <a:cubicBezTo>
                  <a:pt x="237417" y="802199"/>
                  <a:pt x="1180982" y="0"/>
                  <a:pt x="2311910" y="0"/>
                </a:cubicBezTo>
                <a:close/>
              </a:path>
            </a:pathLst>
          </a:custGeom>
          <a:solidFill>
            <a:srgbClr val="FBDB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 name="文本框 1"/>
          <p:cNvSpPr txBox="1"/>
          <p:nvPr/>
        </p:nvSpPr>
        <p:spPr>
          <a:xfrm>
            <a:off x="956945" y="2967990"/>
            <a:ext cx="7181850" cy="368300"/>
          </a:xfrm>
          <a:prstGeom prst="rect">
            <a:avLst/>
          </a:prstGeom>
          <a:noFill/>
        </p:spPr>
        <p:txBody>
          <a:bodyPr wrap="square" rtlCol="0" anchor="t">
            <a:spAutoFit/>
          </a:bodyPr>
          <a:p>
            <a:r>
              <a:rPr lang="zh-CN" altLang="en-US" sz="1800" dirty="0">
                <a:latin typeface="微软雅黑" panose="020B0503020204020204" pitchFamily="34" charset="-122"/>
                <a:ea typeface="微软雅黑" panose="020B0503020204020204" pitchFamily="34" charset="-122"/>
                <a:cs typeface="微软雅黑" panose="020B0503020204020204" pitchFamily="34" charset="-122"/>
                <a:sym typeface="+mn-ea"/>
              </a:rPr>
              <a:t>然后我们利用</a:t>
            </a:r>
            <a:r>
              <a:rPr lang="en-US" altLang="zh-CN" sz="1800" dirty="0">
                <a:latin typeface="微软雅黑" panose="020B0503020204020204" pitchFamily="34" charset="-122"/>
                <a:ea typeface="微软雅黑" panose="020B0503020204020204" pitchFamily="34" charset="-122"/>
                <a:cs typeface="微软雅黑" panose="020B0503020204020204" pitchFamily="34" charset="-122"/>
                <a:sym typeface="+mn-ea"/>
              </a:rPr>
              <a:t>sklearn</a:t>
            </a:r>
            <a:r>
              <a:rPr lang="zh-CN" altLang="en-US" sz="1800" dirty="0">
                <a:latin typeface="微软雅黑" panose="020B0503020204020204" pitchFamily="34" charset="-122"/>
                <a:ea typeface="微软雅黑" panose="020B0503020204020204" pitchFamily="34" charset="-122"/>
                <a:cs typeface="微软雅黑" panose="020B0503020204020204" pitchFamily="34" charset="-122"/>
                <a:sym typeface="+mn-ea"/>
              </a:rPr>
              <a:t>自带的</a:t>
            </a:r>
            <a:r>
              <a:rPr lang="en-US" altLang="zh-CN" sz="1800" dirty="0">
                <a:latin typeface="微软雅黑" panose="020B0503020204020204" pitchFamily="34" charset="-122"/>
                <a:ea typeface="微软雅黑" panose="020B0503020204020204" pitchFamily="34" charset="-122"/>
                <a:cs typeface="微软雅黑" panose="020B0503020204020204" pitchFamily="34" charset="-122"/>
                <a:sym typeface="+mn-ea"/>
              </a:rPr>
              <a:t>SVM</a:t>
            </a:r>
            <a:r>
              <a:rPr lang="zh-CN" altLang="en-US" sz="1800" dirty="0">
                <a:latin typeface="微软雅黑" panose="020B0503020204020204" pitchFamily="34" charset="-122"/>
                <a:ea typeface="微软雅黑" panose="020B0503020204020204" pitchFamily="34" charset="-122"/>
                <a:cs typeface="微软雅黑" panose="020B0503020204020204" pitchFamily="34" charset="-122"/>
                <a:sym typeface="+mn-ea"/>
              </a:rPr>
              <a:t>做二分类，并做十折交叉验证</a:t>
            </a:r>
            <a:r>
              <a:rPr lang="en-US" altLang="zh-CN" sz="1800" dirty="0">
                <a:latin typeface="微软雅黑" panose="020B0503020204020204" pitchFamily="34" charset="-122"/>
                <a:ea typeface="微软雅黑" panose="020B0503020204020204" pitchFamily="34" charset="-122"/>
                <a:cs typeface="微软雅黑" panose="020B0503020204020204" pitchFamily="34" charset="-122"/>
                <a:sym typeface="+mn-ea"/>
              </a:rPr>
              <a:t> :</a:t>
            </a:r>
            <a:endParaRPr lang="en-US" altLang="zh-CN" sz="1800" dirty="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graphicFrame>
        <p:nvGraphicFramePr>
          <p:cNvPr id="3" name="表格 2"/>
          <p:cNvGraphicFramePr/>
          <p:nvPr>
            <p:custDataLst>
              <p:tags r:id="rId1"/>
            </p:custDataLst>
          </p:nvPr>
        </p:nvGraphicFramePr>
        <p:xfrm>
          <a:off x="1677035" y="4120515"/>
          <a:ext cx="9000490" cy="1524000"/>
        </p:xfrm>
        <a:graphic>
          <a:graphicData uri="http://schemas.openxmlformats.org/drawingml/2006/table">
            <a:tbl>
              <a:tblPr firstRow="1" bandRow="1">
                <a:tableStyleId>{5C22544A-7EE6-4342-B048-85BDC9FD1C3A}</a:tableStyleId>
              </a:tblPr>
              <a:tblGrid>
                <a:gridCol w="4500245"/>
                <a:gridCol w="4500245"/>
              </a:tblGrid>
              <a:tr h="381000">
                <a:tc>
                  <a:txBody>
                    <a:bodyPr/>
                    <a:p>
                      <a:pPr algn="ctr">
                        <a:buNone/>
                      </a:pPr>
                      <a:r>
                        <a:rPr lang="zh-CN" altLang="en-US"/>
                        <a:t>数据</a:t>
                      </a:r>
                      <a:endParaRPr lang="zh-CN" altLang="en-US"/>
                    </a:p>
                  </a:txBody>
                  <a:tcPr/>
                </a:tc>
                <a:tc>
                  <a:txBody>
                    <a:bodyPr/>
                    <a:p>
                      <a:pPr algn="ctr">
                        <a:buNone/>
                      </a:pPr>
                      <a:r>
                        <a:rPr lang="zh-CN" altLang="en-US"/>
                        <a:t>准确率</a:t>
                      </a:r>
                      <a:endParaRPr lang="zh-CN" altLang="en-US"/>
                    </a:p>
                  </a:txBody>
                  <a:tcPr/>
                </a:tc>
              </a:tr>
              <a:tr h="381000">
                <a:tc>
                  <a:txBody>
                    <a:bodyPr/>
                    <a:p>
                      <a:pPr algn="ctr">
                        <a:buNone/>
                      </a:pPr>
                      <a:r>
                        <a:rPr lang="zh-CN" altLang="en-US"/>
                        <a:t>睁眼</a:t>
                      </a:r>
                      <a:endParaRPr lang="zh-CN" altLang="en-US"/>
                    </a:p>
                  </a:txBody>
                  <a:tcPr/>
                </a:tc>
                <a:tc>
                  <a:txBody>
                    <a:bodyPr/>
                    <a:p>
                      <a:pPr algn="ctr">
                        <a:buNone/>
                      </a:pPr>
                      <a:r>
                        <a:rPr lang="zh-CN" altLang="en-US"/>
                        <a:t>91.16±2.11%</a:t>
                      </a:r>
                      <a:endParaRPr lang="zh-CN" altLang="en-US"/>
                    </a:p>
                  </a:txBody>
                  <a:tcPr/>
                </a:tc>
              </a:tr>
              <a:tr h="381000">
                <a:tc>
                  <a:txBody>
                    <a:bodyPr/>
                    <a:p>
                      <a:pPr algn="ctr">
                        <a:buNone/>
                      </a:pPr>
                      <a:r>
                        <a:rPr lang="zh-CN" altLang="en-US">
                          <a:solidFill>
                            <a:srgbClr val="FF0000"/>
                          </a:solidFill>
                        </a:rPr>
                        <a:t>闭眼</a:t>
                      </a:r>
                      <a:endParaRPr lang="zh-CN" altLang="en-US">
                        <a:solidFill>
                          <a:srgbClr val="FF0000"/>
                        </a:solidFill>
                      </a:endParaRPr>
                    </a:p>
                  </a:txBody>
                  <a:tcPr/>
                </a:tc>
                <a:tc>
                  <a:txBody>
                    <a:bodyPr/>
                    <a:p>
                      <a:pPr algn="ctr">
                        <a:buNone/>
                      </a:pPr>
                      <a:r>
                        <a:rPr lang="zh-CN" altLang="en-US">
                          <a:solidFill>
                            <a:srgbClr val="FF0000"/>
                          </a:solidFill>
                        </a:rPr>
                        <a:t>96.66±1.67%</a:t>
                      </a:r>
                      <a:endParaRPr lang="zh-CN" altLang="en-US">
                        <a:solidFill>
                          <a:srgbClr val="FF0000"/>
                        </a:solidFill>
                      </a:endParaRPr>
                    </a:p>
                  </a:txBody>
                  <a:tcPr/>
                </a:tc>
              </a:tr>
              <a:tr h="381000">
                <a:tc>
                  <a:txBody>
                    <a:bodyPr/>
                    <a:p>
                      <a:pPr algn="ctr">
                        <a:buNone/>
                      </a:pPr>
                      <a:r>
                        <a:rPr lang="zh-CN" altLang="en-US"/>
                        <a:t>混合</a:t>
                      </a:r>
                      <a:endParaRPr lang="zh-CN" altLang="en-US"/>
                    </a:p>
                  </a:txBody>
                  <a:tcPr/>
                </a:tc>
                <a:tc>
                  <a:txBody>
                    <a:bodyPr/>
                    <a:p>
                      <a:pPr algn="ctr">
                        <a:buNone/>
                      </a:pPr>
                      <a:r>
                        <a:rPr lang="zh-CN" altLang="en-US"/>
                        <a:t>87.79±2.50%</a:t>
                      </a:r>
                      <a:endParaRPr lang="zh-CN" altLang="en-US"/>
                    </a:p>
                  </a:txBody>
                  <a:tcPr/>
                </a:tc>
              </a:tr>
            </a:tbl>
          </a:graphicData>
        </a:graphic>
      </p:graphicFrame>
      <p:sp>
        <p:nvSpPr>
          <p:cNvPr id="5" name="矩形 4"/>
          <p:cNvSpPr/>
          <p:nvPr/>
        </p:nvSpPr>
        <p:spPr>
          <a:xfrm>
            <a:off x="7221855" y="4840605"/>
            <a:ext cx="2376170" cy="504190"/>
          </a:xfrm>
          <a:prstGeom prst="rect">
            <a:avLst/>
          </a:prstGeom>
          <a:noFill/>
          <a:ln w="381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圆角矩形标注 5"/>
          <p:cNvSpPr/>
          <p:nvPr/>
        </p:nvSpPr>
        <p:spPr>
          <a:xfrm>
            <a:off x="8517890" y="1600200"/>
            <a:ext cx="3714750" cy="1734185"/>
          </a:xfrm>
          <a:prstGeom prst="wedgeRoundRectCallout">
            <a:avLst>
              <a:gd name="adj1" fmla="val -25059"/>
              <a:gd name="adj2" fmla="val 15395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t>闭眼数据准确率更高，推测为被试更加集中精神，数据质量更好，因此打算</a:t>
            </a:r>
            <a:r>
              <a:rPr lang="zh-CN" altLang="en-US" b="1">
                <a:solidFill>
                  <a:srgbClr val="FF0000"/>
                </a:solidFill>
              </a:rPr>
              <a:t>采用闭眼数据</a:t>
            </a:r>
            <a:r>
              <a:rPr lang="zh-CN" altLang="en-US"/>
              <a:t>作为接下来的网络训练数据</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任意多边形: 形状 9"/>
          <p:cNvSpPr/>
          <p:nvPr/>
        </p:nvSpPr>
        <p:spPr>
          <a:xfrm rot="10800000" flipV="1">
            <a:off x="4917207" y="1694015"/>
            <a:ext cx="3662190" cy="1858649"/>
          </a:xfrm>
          <a:custGeom>
            <a:avLst/>
            <a:gdLst>
              <a:gd name="connsiteX0" fmla="*/ 2311910 w 4623820"/>
              <a:gd name="connsiteY0" fmla="*/ 0 h 1994395"/>
              <a:gd name="connsiteX1" fmla="*/ 4604624 w 4623820"/>
              <a:gd name="connsiteY1" fmla="*/ 1868616 h 1994395"/>
              <a:gd name="connsiteX2" fmla="*/ 4623820 w 4623820"/>
              <a:gd name="connsiteY2" fmla="*/ 1994395 h 1994395"/>
              <a:gd name="connsiteX3" fmla="*/ 0 w 4623820"/>
              <a:gd name="connsiteY3" fmla="*/ 1994395 h 1994395"/>
              <a:gd name="connsiteX4" fmla="*/ 19196 w 4623820"/>
              <a:gd name="connsiteY4" fmla="*/ 1868616 h 1994395"/>
              <a:gd name="connsiteX5" fmla="*/ 2311910 w 4623820"/>
              <a:gd name="connsiteY5" fmla="*/ 0 h 1994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23820" h="1994395">
                <a:moveTo>
                  <a:pt x="2311910" y="0"/>
                </a:moveTo>
                <a:cubicBezTo>
                  <a:pt x="3442839" y="0"/>
                  <a:pt x="4386404" y="802199"/>
                  <a:pt x="4604624" y="1868616"/>
                </a:cubicBezTo>
                <a:lnTo>
                  <a:pt x="4623820" y="1994395"/>
                </a:lnTo>
                <a:lnTo>
                  <a:pt x="0" y="1994395"/>
                </a:lnTo>
                <a:lnTo>
                  <a:pt x="19196" y="1868616"/>
                </a:lnTo>
                <a:cubicBezTo>
                  <a:pt x="237417" y="802199"/>
                  <a:pt x="1180982" y="0"/>
                  <a:pt x="2311910" y="0"/>
                </a:cubicBezTo>
                <a:close/>
              </a:path>
            </a:pathLst>
          </a:custGeom>
          <a:solidFill>
            <a:srgbClr val="CECE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15" name="任意多边形: 形状 14"/>
          <p:cNvSpPr/>
          <p:nvPr/>
        </p:nvSpPr>
        <p:spPr>
          <a:xfrm rot="10800000" flipV="1">
            <a:off x="4110529" y="2388401"/>
            <a:ext cx="2475538" cy="1164263"/>
          </a:xfrm>
          <a:custGeom>
            <a:avLst/>
            <a:gdLst>
              <a:gd name="connsiteX0" fmla="*/ 2311910 w 4623820"/>
              <a:gd name="connsiteY0" fmla="*/ 0 h 1994395"/>
              <a:gd name="connsiteX1" fmla="*/ 4604624 w 4623820"/>
              <a:gd name="connsiteY1" fmla="*/ 1868616 h 1994395"/>
              <a:gd name="connsiteX2" fmla="*/ 4623820 w 4623820"/>
              <a:gd name="connsiteY2" fmla="*/ 1994395 h 1994395"/>
              <a:gd name="connsiteX3" fmla="*/ 0 w 4623820"/>
              <a:gd name="connsiteY3" fmla="*/ 1994395 h 1994395"/>
              <a:gd name="connsiteX4" fmla="*/ 19196 w 4623820"/>
              <a:gd name="connsiteY4" fmla="*/ 1868616 h 1994395"/>
              <a:gd name="connsiteX5" fmla="*/ 2311910 w 4623820"/>
              <a:gd name="connsiteY5" fmla="*/ 0 h 1994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23820" h="1994395">
                <a:moveTo>
                  <a:pt x="2311910" y="0"/>
                </a:moveTo>
                <a:cubicBezTo>
                  <a:pt x="3442839" y="0"/>
                  <a:pt x="4386404" y="802199"/>
                  <a:pt x="4604624" y="1868616"/>
                </a:cubicBezTo>
                <a:lnTo>
                  <a:pt x="4623820" y="1994395"/>
                </a:lnTo>
                <a:lnTo>
                  <a:pt x="0" y="1994395"/>
                </a:lnTo>
                <a:lnTo>
                  <a:pt x="19196" y="1868616"/>
                </a:lnTo>
                <a:cubicBezTo>
                  <a:pt x="237417" y="802199"/>
                  <a:pt x="1180982" y="0"/>
                  <a:pt x="2311910" y="0"/>
                </a:cubicBezTo>
                <a:close/>
              </a:path>
            </a:pathLst>
          </a:custGeom>
          <a:solidFill>
            <a:srgbClr val="CECE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050" name="文本框 2"/>
          <p:cNvSpPr txBox="1">
            <a:spLocks noChangeArrowheads="1"/>
          </p:cNvSpPr>
          <p:nvPr>
            <p:custDataLst>
              <p:tags r:id="rId1"/>
            </p:custDataLst>
          </p:nvPr>
        </p:nvSpPr>
        <p:spPr bwMode="auto">
          <a:xfrm>
            <a:off x="4398559" y="2170675"/>
            <a:ext cx="3683776" cy="14770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9600" b="1" dirty="0">
                <a:solidFill>
                  <a:srgbClr val="FFFFFF"/>
                </a:solidFill>
                <a:latin typeface="+mn-lt"/>
                <a:ea typeface="+mn-ea"/>
                <a:cs typeface="+mn-ea"/>
                <a:sym typeface="+mn-lt"/>
              </a:rPr>
              <a:t>02</a:t>
            </a:r>
            <a:endParaRPr lang="zh-CN" altLang="en-US" sz="9600" b="1" dirty="0">
              <a:solidFill>
                <a:srgbClr val="FFFFFF"/>
              </a:solidFill>
              <a:latin typeface="+mn-lt"/>
              <a:ea typeface="+mn-ea"/>
              <a:cs typeface="+mn-ea"/>
              <a:sym typeface="+mn-lt"/>
            </a:endParaRPr>
          </a:p>
        </p:txBody>
      </p:sp>
      <p:cxnSp>
        <p:nvCxnSpPr>
          <p:cNvPr id="7" name="直接连接符 6"/>
          <p:cNvCxnSpPr/>
          <p:nvPr>
            <p:custDataLst>
              <p:tags r:id="rId2"/>
            </p:custDataLst>
          </p:nvPr>
        </p:nvCxnSpPr>
        <p:spPr>
          <a:xfrm>
            <a:off x="3877730" y="4776677"/>
            <a:ext cx="4860273" cy="0"/>
          </a:xfrm>
          <a:prstGeom prst="line">
            <a:avLst/>
          </a:prstGeom>
          <a:ln w="12700">
            <a:solidFill>
              <a:schemeClr val="tx1">
                <a:lumMod val="20000"/>
                <a:lumOff val="80000"/>
              </a:schemeClr>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4269135" y="3908847"/>
            <a:ext cx="4468868" cy="830580"/>
          </a:xfrm>
          <a:prstGeom prst="rect">
            <a:avLst/>
          </a:prstGeom>
        </p:spPr>
        <p:txBody>
          <a:bodyPr wrap="square" lIns="0" tIns="0" rIns="0" bIns="0">
            <a:spAutoFit/>
          </a:bodyPr>
          <a:lstStyle/>
          <a:p>
            <a:pPr algn="ctr"/>
            <a:r>
              <a:rPr lang="zh-CN" altLang="en-US" sz="5400" dirty="0">
                <a:solidFill>
                  <a:srgbClr val="A79FAA"/>
                </a:solidFill>
                <a:latin typeface="+mn-lt"/>
                <a:ea typeface="+mn-ea"/>
                <a:cs typeface="+mn-ea"/>
                <a:sym typeface="+mn-lt"/>
              </a:rPr>
              <a:t>手写</a:t>
            </a:r>
            <a:r>
              <a:rPr lang="en-US" altLang="zh-CN" sz="5400" dirty="0">
                <a:solidFill>
                  <a:srgbClr val="A79FAA"/>
                </a:solidFill>
                <a:latin typeface="+mn-lt"/>
                <a:ea typeface="+mn-ea"/>
                <a:cs typeface="+mn-ea"/>
                <a:sym typeface="+mn-lt"/>
              </a:rPr>
              <a:t>SVM</a:t>
            </a:r>
            <a:endParaRPr lang="en-US" altLang="zh-CN" sz="5400" dirty="0">
              <a:solidFill>
                <a:srgbClr val="A79FAA"/>
              </a:solidFill>
              <a:latin typeface="+mn-lt"/>
              <a:ea typeface="+mn-ea"/>
              <a:cs typeface="+mn-ea"/>
              <a:sym typeface="+mn-lt"/>
            </a:endParaRPr>
          </a:p>
        </p:txBody>
      </p:sp>
    </p:spTree>
    <p:custDataLst>
      <p:tags r:id="rId3"/>
    </p:custDataLst>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fade">
                                      <p:cBhvr>
                                        <p:cTn id="7" dur="500"/>
                                        <p:tgtEl>
                                          <p:spTgt spid="2050"/>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32"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p:cTn id="12" dur="500" fill="hold"/>
                                        <p:tgtEl>
                                          <p:spTgt spid="8"/>
                                        </p:tgtEl>
                                        <p:attrNameLst>
                                          <p:attrName>ppt_w</p:attrName>
                                        </p:attrNameLst>
                                      </p:cBhvr>
                                      <p:tavLst>
                                        <p:tav tm="0">
                                          <p:val>
                                            <p:strVal val="4*#ppt_w"/>
                                          </p:val>
                                        </p:tav>
                                        <p:tav tm="100000">
                                          <p:val>
                                            <p:strVal val="#ppt_w"/>
                                          </p:val>
                                        </p:tav>
                                      </p:tavLst>
                                    </p:anim>
                                    <p:anim calcmode="lin" valueType="num">
                                      <p:cBhvr>
                                        <p:cTn id="13" dur="500" fill="hold"/>
                                        <p:tgtEl>
                                          <p:spTgt spid="8"/>
                                        </p:tgtEl>
                                        <p:attrNameLst>
                                          <p:attrName>ppt_h</p:attrName>
                                        </p:attrNameLst>
                                      </p:cBhvr>
                                      <p:tavLst>
                                        <p:tav tm="0">
                                          <p:val>
                                            <p:strVal val="4*#ppt_h"/>
                                          </p:val>
                                        </p:tav>
                                        <p:tav tm="100000">
                                          <p:val>
                                            <p:strVal val="#ppt_h"/>
                                          </p:val>
                                        </p:tav>
                                      </p:tavLst>
                                    </p:anim>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barn(inVertical)">
                                      <p:cBhvr>
                                        <p:cTn id="1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0" grpId="0"/>
      <p:bldP spid="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TextBox 8"/>
          <p:cNvSpPr txBox="1"/>
          <p:nvPr/>
        </p:nvSpPr>
        <p:spPr>
          <a:xfrm>
            <a:off x="662183" y="220765"/>
            <a:ext cx="3949155" cy="492125"/>
          </a:xfrm>
          <a:prstGeom prst="rect">
            <a:avLst/>
          </a:prstGeom>
          <a:noFill/>
        </p:spPr>
        <p:txBody>
          <a:bodyPr wrap="square" lIns="0" tIns="0" rIns="0" bIns="0" rtlCol="0" anchor="ctr">
            <a:spAutoFit/>
          </a:bodyPr>
          <a:lstStyle/>
          <a:p>
            <a:r>
              <a:rPr lang="zh-CN" altLang="en-US" sz="3200" dirty="0">
                <a:solidFill>
                  <a:schemeClr val="bg1">
                    <a:lumMod val="65000"/>
                  </a:schemeClr>
                </a:solidFill>
                <a:latin typeface="+mn-lt"/>
                <a:ea typeface="+mn-ea"/>
                <a:cs typeface="+mn-ea"/>
                <a:sym typeface="+mn-lt"/>
              </a:rPr>
              <a:t>算法</a:t>
            </a:r>
            <a:r>
              <a:rPr lang="zh-CN" altLang="en-US" sz="3200" dirty="0">
                <a:solidFill>
                  <a:schemeClr val="bg1">
                    <a:lumMod val="65000"/>
                  </a:schemeClr>
                </a:solidFill>
                <a:latin typeface="+mn-lt"/>
                <a:ea typeface="+mn-ea"/>
                <a:cs typeface="+mn-ea"/>
                <a:sym typeface="+mn-lt"/>
              </a:rPr>
              <a:t>简述</a:t>
            </a:r>
            <a:endParaRPr lang="zh-CN" altLang="en-US" sz="3200" dirty="0">
              <a:solidFill>
                <a:schemeClr val="bg1">
                  <a:lumMod val="65000"/>
                </a:schemeClr>
              </a:solidFill>
              <a:latin typeface="+mn-lt"/>
              <a:ea typeface="+mn-ea"/>
              <a:cs typeface="+mn-ea"/>
              <a:sym typeface="+mn-lt"/>
            </a:endParaRPr>
          </a:p>
        </p:txBody>
      </p:sp>
      <p:sp>
        <p:nvSpPr>
          <p:cNvPr id="75" name="任意多边形: 形状 74"/>
          <p:cNvSpPr/>
          <p:nvPr/>
        </p:nvSpPr>
        <p:spPr>
          <a:xfrm rot="16200000" flipV="1">
            <a:off x="-244220" y="224648"/>
            <a:ext cx="1043611" cy="555170"/>
          </a:xfrm>
          <a:custGeom>
            <a:avLst/>
            <a:gdLst>
              <a:gd name="connsiteX0" fmla="*/ 2311910 w 4623820"/>
              <a:gd name="connsiteY0" fmla="*/ 0 h 1994395"/>
              <a:gd name="connsiteX1" fmla="*/ 4604624 w 4623820"/>
              <a:gd name="connsiteY1" fmla="*/ 1868616 h 1994395"/>
              <a:gd name="connsiteX2" fmla="*/ 4623820 w 4623820"/>
              <a:gd name="connsiteY2" fmla="*/ 1994395 h 1994395"/>
              <a:gd name="connsiteX3" fmla="*/ 0 w 4623820"/>
              <a:gd name="connsiteY3" fmla="*/ 1994395 h 1994395"/>
              <a:gd name="connsiteX4" fmla="*/ 19196 w 4623820"/>
              <a:gd name="connsiteY4" fmla="*/ 1868616 h 1994395"/>
              <a:gd name="connsiteX5" fmla="*/ 2311910 w 4623820"/>
              <a:gd name="connsiteY5" fmla="*/ 0 h 1994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23820" h="1994395">
                <a:moveTo>
                  <a:pt x="2311910" y="0"/>
                </a:moveTo>
                <a:cubicBezTo>
                  <a:pt x="3442839" y="0"/>
                  <a:pt x="4386404" y="802199"/>
                  <a:pt x="4604624" y="1868616"/>
                </a:cubicBezTo>
                <a:lnTo>
                  <a:pt x="4623820" y="1994395"/>
                </a:lnTo>
                <a:lnTo>
                  <a:pt x="0" y="1994395"/>
                </a:lnTo>
                <a:lnTo>
                  <a:pt x="19196" y="1868616"/>
                </a:lnTo>
                <a:cubicBezTo>
                  <a:pt x="237417" y="802199"/>
                  <a:pt x="1180982" y="0"/>
                  <a:pt x="2311910" y="0"/>
                </a:cubicBezTo>
                <a:close/>
              </a:path>
            </a:pathLst>
          </a:custGeom>
          <a:solidFill>
            <a:srgbClr val="CECE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6" name="任意多边形: 形状 75"/>
          <p:cNvSpPr/>
          <p:nvPr/>
        </p:nvSpPr>
        <p:spPr>
          <a:xfrm rot="16200000" flipV="1">
            <a:off x="-151516" y="314219"/>
            <a:ext cx="675584" cy="372552"/>
          </a:xfrm>
          <a:custGeom>
            <a:avLst/>
            <a:gdLst>
              <a:gd name="connsiteX0" fmla="*/ 2311910 w 4623820"/>
              <a:gd name="connsiteY0" fmla="*/ 0 h 1994395"/>
              <a:gd name="connsiteX1" fmla="*/ 4604624 w 4623820"/>
              <a:gd name="connsiteY1" fmla="*/ 1868616 h 1994395"/>
              <a:gd name="connsiteX2" fmla="*/ 4623820 w 4623820"/>
              <a:gd name="connsiteY2" fmla="*/ 1994395 h 1994395"/>
              <a:gd name="connsiteX3" fmla="*/ 0 w 4623820"/>
              <a:gd name="connsiteY3" fmla="*/ 1994395 h 1994395"/>
              <a:gd name="connsiteX4" fmla="*/ 19196 w 4623820"/>
              <a:gd name="connsiteY4" fmla="*/ 1868616 h 1994395"/>
              <a:gd name="connsiteX5" fmla="*/ 2311910 w 4623820"/>
              <a:gd name="connsiteY5" fmla="*/ 0 h 1994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23820" h="1994395">
                <a:moveTo>
                  <a:pt x="2311910" y="0"/>
                </a:moveTo>
                <a:cubicBezTo>
                  <a:pt x="3442839" y="0"/>
                  <a:pt x="4386404" y="802199"/>
                  <a:pt x="4604624" y="1868616"/>
                </a:cubicBezTo>
                <a:lnTo>
                  <a:pt x="4623820" y="1994395"/>
                </a:lnTo>
                <a:lnTo>
                  <a:pt x="0" y="1994395"/>
                </a:lnTo>
                <a:lnTo>
                  <a:pt x="19196" y="1868616"/>
                </a:lnTo>
                <a:cubicBezTo>
                  <a:pt x="237417" y="802199"/>
                  <a:pt x="1180982" y="0"/>
                  <a:pt x="2311910" y="0"/>
                </a:cubicBezTo>
                <a:close/>
              </a:path>
            </a:pathLst>
          </a:custGeom>
          <a:solidFill>
            <a:srgbClr val="FBDB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 name="文本框 2"/>
          <p:cNvSpPr txBox="1"/>
          <p:nvPr>
            <p:custDataLst>
              <p:tags r:id="rId1"/>
            </p:custDataLst>
          </p:nvPr>
        </p:nvSpPr>
        <p:spPr>
          <a:xfrm>
            <a:off x="812800" y="880110"/>
            <a:ext cx="10481945" cy="629920"/>
          </a:xfrm>
          <a:prstGeom prst="rect">
            <a:avLst/>
          </a:prstGeom>
          <a:noFill/>
        </p:spPr>
        <p:txBody>
          <a:bodyPr wrap="square" rtlCol="0" anchor="t">
            <a:noAutofit/>
          </a:bodyPr>
          <a:p>
            <a:pPr indent="457200"/>
            <a:r>
              <a:rPr lang="zh-CN" altLang="en-US"/>
              <a:t>支持向量机（Support Vector Machine，SVM）是一种常用的机器学习算法，它在分类、回归和异常检测等任务中都有广泛应用。SVM的核心思想是找到一个最优的超平面，将不同类别的数据分开。</a:t>
            </a:r>
            <a:endParaRPr lang="zh-CN" altLang="en-US"/>
          </a:p>
          <a:p>
            <a:pPr indent="457200"/>
            <a:endParaRPr lang="zh-CN" altLang="en-US"/>
          </a:p>
          <a:p>
            <a:pPr indent="457200"/>
            <a:r>
              <a:rPr lang="zh-CN" altLang="en-US"/>
              <a:t>具体来说，SVM首先将数据映射到高维空间，然后在高维空间中找到一个最优的超平面，使得该超平面能够将不同类别的数据完全分开，并且离超平面最近的数据点到该超平面的距离最大。这些离超平面最近的数据点被称为支持向量，并且它们决定了最优超平面的位置和方向。</a:t>
            </a:r>
            <a:endParaRPr lang="zh-CN" altLang="en-US"/>
          </a:p>
          <a:p>
            <a:pPr indent="457200"/>
            <a:endParaRPr lang="zh-CN" altLang="en-US"/>
          </a:p>
          <a:p>
            <a:pPr indent="457200"/>
            <a:r>
              <a:rPr lang="zh-CN" altLang="en-US"/>
              <a:t>SVM一般采用核函数来进行高维空间的映射，从而避免了数据维度过高的问题。常用的核函数包括线性核、Sigmoid核、径向基函数（RBF）核等。</a:t>
            </a:r>
            <a:endParaRPr lang="zh-CN" altLang="en-US"/>
          </a:p>
        </p:txBody>
      </p:sp>
      <p:pic>
        <p:nvPicPr>
          <p:cNvPr id="2" name="图片 1"/>
          <p:cNvPicPr>
            <a:picLocks noChangeAspect="1"/>
          </p:cNvPicPr>
          <p:nvPr>
            <p:custDataLst>
              <p:tags r:id="rId2"/>
            </p:custDataLst>
          </p:nvPr>
        </p:nvPicPr>
        <p:blipFill>
          <a:blip r:embed="rId3"/>
          <a:stretch>
            <a:fillRect/>
          </a:stretch>
        </p:blipFill>
        <p:spPr>
          <a:xfrm>
            <a:off x="2908300" y="3760470"/>
            <a:ext cx="7042150" cy="28638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timing>
    <p:tnLst>
      <p:par>
        <p:cTn id="1" dur="indefinite" restart="never" nodeType="tmRoot"/>
      </p:par>
    </p:tnLst>
  </p:timing>
</p:sld>
</file>

<file path=ppt/tags/tag1.xml><?xml version="1.0" encoding="utf-8"?>
<p:tagLst xmlns:p="http://schemas.openxmlformats.org/presentationml/2006/main">
  <p:tag name="MH" val="20160830110146"/>
  <p:tag name="MH_LIBRARY" val="CONTENTS"/>
  <p:tag name="MH_TYPE" val="OTHERS"/>
  <p:tag name="ID" val="553512"/>
</p:tagLst>
</file>

<file path=ppt/tags/tag10.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2.xml><?xml version="1.0" encoding="utf-8"?>
<p:tagLst xmlns:p="http://schemas.openxmlformats.org/presentationml/2006/main">
  <p:tag name="KSO_WM_UNIT_TABLE_BEAUTIFY" val="smartTable{c56a972d-0bad-4402-9bcf-0bb843d77ef5}"/>
</p:tagLst>
</file>

<file path=ppt/tags/tag13.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6.xml><?xml version="1.0" encoding="utf-8"?>
<p:tagLst xmlns:p="http://schemas.openxmlformats.org/presentationml/2006/main">
  <p:tag name="KSO_WM_BEAUTIFY_FLAG" val=""/>
</p:tagLst>
</file>

<file path=ppt/tags/tag17.xml><?xml version="1.0" encoding="utf-8"?>
<p:tagLst xmlns:p="http://schemas.openxmlformats.org/presentationml/2006/main">
  <p:tag name="KSO_WM_BEAUTIFY_FLAG" val=""/>
</p:tagLst>
</file>

<file path=ppt/tags/tag18.xml><?xml version="1.0" encoding="utf-8"?>
<p:tagLst xmlns:p="http://schemas.openxmlformats.org/presentationml/2006/main">
  <p:tag name="KSO_WM_BEAUTIFY_FLAG" val=""/>
</p:tagLst>
</file>

<file path=ppt/tags/tag19.xml><?xml version="1.0" encoding="utf-8"?>
<p:tagLst xmlns:p="http://schemas.openxmlformats.org/presentationml/2006/main">
  <p:tag name="KSO_WM_UNIT_TABLE_BEAUTIFY" val="smartTable{dd8526e8-1e90-438f-a8bc-1357094afcbe}"/>
</p:tagLst>
</file>

<file path=ppt/tags/tag2.xml><?xml version="1.0" encoding="utf-8"?>
<p:tagLst xmlns:p="http://schemas.openxmlformats.org/presentationml/2006/main">
  <p:tag name="MH" val="20160830110146"/>
  <p:tag name="MH_LIBRARY" val="CONTENTS"/>
  <p:tag name="MH_TYPE" val="OTHERS"/>
  <p:tag name="ID" val="553512"/>
</p:tagLst>
</file>

<file path=ppt/tags/tag20.xml><?xml version="1.0" encoding="utf-8"?>
<p:tagLst xmlns:p="http://schemas.openxmlformats.org/presentationml/2006/main">
  <p:tag name="KSO_WM_BEAUTIFY_FLAG" val=""/>
</p:tagLst>
</file>

<file path=ppt/tags/tag21.xml><?xml version="1.0" encoding="utf-8"?>
<p:tagLst xmlns:p="http://schemas.openxmlformats.org/presentationml/2006/main">
  <p:tag name="KSO_WM_UNIT_TABLE_BEAUTIFY" val="smartTable{3d52bf6c-63d9-4ba0-bceb-291ddd455961}"/>
</p:tagLst>
</file>

<file path=ppt/tags/tag22.xml><?xml version="1.0" encoding="utf-8"?>
<p:tagLst xmlns:p="http://schemas.openxmlformats.org/presentationml/2006/main">
  <p:tag name="MH" val="20161022204031"/>
  <p:tag name="MH_LIBRARY" val="GRAPHIC"/>
  <p:tag name="MH_ORDER" val="文本框 2"/>
</p:tagLst>
</file>

<file path=ppt/tags/tag23.xml><?xml version="1.0" encoding="utf-8"?>
<p:tagLst xmlns:p="http://schemas.openxmlformats.org/presentationml/2006/main">
  <p:tag name="MH" val="20161022204031"/>
  <p:tag name="MH_LIBRARY" val="GRAPHIC"/>
  <p:tag name="MH_ORDER" val="Straight Connector 6"/>
</p:tagLst>
</file>

<file path=ppt/tags/tag24.xml><?xml version="1.0" encoding="utf-8"?>
<p:tagLst xmlns:p="http://schemas.openxmlformats.org/presentationml/2006/main">
  <p:tag name="MH" val="20161022204031"/>
  <p:tag name="MH_LIBRARY" val="GRAPHIC"/>
</p:tagLst>
</file>

<file path=ppt/tags/tag25.xml><?xml version="1.0" encoding="utf-8"?>
<p:tagLst xmlns:p="http://schemas.openxmlformats.org/presentationml/2006/main">
  <p:tag name="KSO_WM_BEAUTIFY_FLAG" val=""/>
</p:tagLst>
</file>

<file path=ppt/tags/tag26.xml><?xml version="1.0" encoding="utf-8"?>
<p:tagLst xmlns:p="http://schemas.openxmlformats.org/presentationml/2006/main">
  <p:tag name="KSO_WM_BEAUTIFY_FLAG" val=""/>
</p:tagLst>
</file>

<file path=ppt/tags/tag27.xml><?xml version="1.0" encoding="utf-8"?>
<p:tagLst xmlns:p="http://schemas.openxmlformats.org/presentationml/2006/main">
  <p:tag name="KSO_WM_BEAUTIFY_FLAG" val=""/>
</p:tagLst>
</file>

<file path=ppt/tags/tag28.xml><?xml version="1.0" encoding="utf-8"?>
<p:tagLst xmlns:p="http://schemas.openxmlformats.org/presentationml/2006/main">
  <p:tag name="KSO_WM_BEAUTIFY_FLAG" val=""/>
</p:tagLst>
</file>

<file path=ppt/tags/tag29.xml><?xml version="1.0" encoding="utf-8"?>
<p:tagLst xmlns:p="http://schemas.openxmlformats.org/presentationml/2006/main">
  <p:tag name="KSO_WM_BEAUTIFY_FLAG" val=""/>
</p:tagLst>
</file>

<file path=ppt/tags/tag3.xml><?xml version="1.0" encoding="utf-8"?>
<p:tagLst xmlns:p="http://schemas.openxmlformats.org/presentationml/2006/main">
  <p:tag name="MH" val="20160830110146"/>
  <p:tag name="MH_LIBRARY" val="CONTENTS"/>
  <p:tag name="MH_TYPE" val="ENTRY"/>
  <p:tag name="ID" val="553512"/>
  <p:tag name="MH_ORDER" val="1"/>
</p:tagLst>
</file>

<file path=ppt/tags/tag30.xml><?xml version="1.0" encoding="utf-8"?>
<p:tagLst xmlns:p="http://schemas.openxmlformats.org/presentationml/2006/main">
  <p:tag name="KSO_WM_BEAUTIFY_FLAG" val=""/>
</p:tagLst>
</file>

<file path=ppt/tags/tag31.xml><?xml version="1.0" encoding="utf-8"?>
<p:tagLst xmlns:p="http://schemas.openxmlformats.org/presentationml/2006/main">
  <p:tag name="KSO_WM_BEAUTIFY_FLAG" val=""/>
</p:tagLst>
</file>

<file path=ppt/tags/tag32.xml><?xml version="1.0" encoding="utf-8"?>
<p:tagLst xmlns:p="http://schemas.openxmlformats.org/presentationml/2006/main">
  <p:tag name="KSO_WM_BEAUTIFY_FLAG" val=""/>
</p:tagLst>
</file>

<file path=ppt/tags/tag33.xml><?xml version="1.0" encoding="utf-8"?>
<p:tagLst xmlns:p="http://schemas.openxmlformats.org/presentationml/2006/main">
  <p:tag name="KSO_WM_BEAUTIFY_FLAG" val=""/>
</p:tagLst>
</file>

<file path=ppt/tags/tag34.xml><?xml version="1.0" encoding="utf-8"?>
<p:tagLst xmlns:p="http://schemas.openxmlformats.org/presentationml/2006/main">
  <p:tag name="KSO_WM_BEAUTIFY_FLAG" val=""/>
</p:tagLst>
</file>

<file path=ppt/tags/tag35.xml><?xml version="1.0" encoding="utf-8"?>
<p:tagLst xmlns:p="http://schemas.openxmlformats.org/presentationml/2006/main">
  <p:tag name="KSO_WM_BEAUTIFY_FLAG" val=""/>
</p:tagLst>
</file>

<file path=ppt/tags/tag36.xml><?xml version="1.0" encoding="utf-8"?>
<p:tagLst xmlns:p="http://schemas.openxmlformats.org/presentationml/2006/main">
  <p:tag name="KSO_WM_BEAUTIFY_FLAG" val=""/>
</p:tagLst>
</file>

<file path=ppt/tags/tag37.xml><?xml version="1.0" encoding="utf-8"?>
<p:tagLst xmlns:p="http://schemas.openxmlformats.org/presentationml/2006/main">
  <p:tag name="KSO_WM_BEAUTIFY_FLAG" val=""/>
</p:tagLst>
</file>

<file path=ppt/tags/tag38.xml><?xml version="1.0" encoding="utf-8"?>
<p:tagLst xmlns:p="http://schemas.openxmlformats.org/presentationml/2006/main">
  <p:tag name="KSO_WM_BEAUTIFY_FLAG" val=""/>
</p:tagLst>
</file>

<file path=ppt/tags/tag39.xml><?xml version="1.0" encoding="utf-8"?>
<p:tagLst xmlns:p="http://schemas.openxmlformats.org/presentationml/2006/main">
  <p:tag name="KSO_WM_BEAUTIFY_FLAG" val=""/>
</p:tagLst>
</file>

<file path=ppt/tags/tag4.xml><?xml version="1.0" encoding="utf-8"?>
<p:tagLst xmlns:p="http://schemas.openxmlformats.org/presentationml/2006/main">
  <p:tag name="MH" val="20160830110146"/>
  <p:tag name="MH_LIBRARY" val="CONTENTS"/>
  <p:tag name="MH_TYPE" val="ENTRY"/>
  <p:tag name="ID" val="553512"/>
  <p:tag name="MH_ORDER" val="2"/>
</p:tagLst>
</file>

<file path=ppt/tags/tag40.xml><?xml version="1.0" encoding="utf-8"?>
<p:tagLst xmlns:p="http://schemas.openxmlformats.org/presentationml/2006/main">
  <p:tag name="KSO_WM_BEAUTIFY_FLAG" val=""/>
</p:tagLst>
</file>

<file path=ppt/tags/tag41.xml><?xml version="1.0" encoding="utf-8"?>
<p:tagLst xmlns:p="http://schemas.openxmlformats.org/presentationml/2006/main">
  <p:tag name="MH" val="20161022204031"/>
  <p:tag name="MH_LIBRARY" val="GRAPHIC"/>
  <p:tag name="MH_ORDER" val="文本框 2"/>
</p:tagLst>
</file>

<file path=ppt/tags/tag42.xml><?xml version="1.0" encoding="utf-8"?>
<p:tagLst xmlns:p="http://schemas.openxmlformats.org/presentationml/2006/main">
  <p:tag name="MH" val="20161022204031"/>
  <p:tag name="MH_LIBRARY" val="GRAPHIC"/>
  <p:tag name="MH_ORDER" val="Straight Connector 6"/>
</p:tagLst>
</file>

<file path=ppt/tags/tag43.xml><?xml version="1.0" encoding="utf-8"?>
<p:tagLst xmlns:p="http://schemas.openxmlformats.org/presentationml/2006/main">
  <p:tag name="MH" val="20161022204031"/>
  <p:tag name="MH_LIBRARY" val="GRAPHIC"/>
</p:tagLst>
</file>

<file path=ppt/tags/tag44.xml><?xml version="1.0" encoding="utf-8"?>
<p:tagLst xmlns:p="http://schemas.openxmlformats.org/presentationml/2006/main">
  <p:tag name="KSO_WM_BEAUTIFY_FLAG" val=""/>
</p:tagLst>
</file>

<file path=ppt/tags/tag45.xml><?xml version="1.0" encoding="utf-8"?>
<p:tagLst xmlns:p="http://schemas.openxmlformats.org/presentationml/2006/main">
  <p:tag name="KSO_WM_BEAUTIFY_FLAG" val=""/>
</p:tagLst>
</file>

<file path=ppt/tags/tag46.xml><?xml version="1.0" encoding="utf-8"?>
<p:tagLst xmlns:p="http://schemas.openxmlformats.org/presentationml/2006/main">
  <p:tag name="KSO_WM_BEAUTIFY_FLAG" val=""/>
</p:tagLst>
</file>

<file path=ppt/tags/tag47.xml><?xml version="1.0" encoding="utf-8"?>
<p:tagLst xmlns:p="http://schemas.openxmlformats.org/presentationml/2006/main">
  <p:tag name="KSO_WM_BEAUTIFY_FLAG" val=""/>
</p:tagLst>
</file>

<file path=ppt/tags/tag48.xml><?xml version="1.0" encoding="utf-8"?>
<p:tagLst xmlns:p="http://schemas.openxmlformats.org/presentationml/2006/main">
  <p:tag name="KSO_WM_BEAUTIFY_FLAG" val=""/>
</p:tagLst>
</file>

<file path=ppt/tags/tag49.xml><?xml version="1.0" encoding="utf-8"?>
<p:tagLst xmlns:p="http://schemas.openxmlformats.org/presentationml/2006/main">
  <p:tag name="KSO_WM_BEAUTIFY_FLAG" val=""/>
</p:tagLst>
</file>

<file path=ppt/tags/tag5.xml><?xml version="1.0" encoding="utf-8"?>
<p:tagLst xmlns:p="http://schemas.openxmlformats.org/presentationml/2006/main">
  <p:tag name="MH" val="20160830110146"/>
  <p:tag name="MH_LIBRARY" val="CONTENTS"/>
  <p:tag name="MH_TYPE" val="ENTRY"/>
  <p:tag name="ID" val="553512"/>
  <p:tag name="MH_ORDER" val="3"/>
</p:tagLst>
</file>

<file path=ppt/tags/tag50.xml><?xml version="1.0" encoding="utf-8"?>
<p:tagLst xmlns:p="http://schemas.openxmlformats.org/presentationml/2006/main">
  <p:tag name="KSO_WM_BEAUTIFY_FLAG" val=""/>
</p:tagLst>
</file>

<file path=ppt/tags/tag51.xml><?xml version="1.0" encoding="utf-8"?>
<p:tagLst xmlns:p="http://schemas.openxmlformats.org/presentationml/2006/main">
  <p:tag name="KSO_WM_BEAUTIFY_FLAG" val=""/>
</p:tagLst>
</file>

<file path=ppt/tags/tag52.xml><?xml version="1.0" encoding="utf-8"?>
<p:tagLst xmlns:p="http://schemas.openxmlformats.org/presentationml/2006/main">
  <p:tag name="KSO_WM_BEAUTIFY_FLAG" val=""/>
</p:tagLst>
</file>

<file path=ppt/tags/tag53.xml><?xml version="1.0" encoding="utf-8"?>
<p:tagLst xmlns:p="http://schemas.openxmlformats.org/presentationml/2006/main">
  <p:tag name="MH" val="20161022204031"/>
  <p:tag name="MH_LIBRARY" val="GRAPHIC"/>
  <p:tag name="MH_ORDER" val="文本框 2"/>
</p:tagLst>
</file>

<file path=ppt/tags/tag54.xml><?xml version="1.0" encoding="utf-8"?>
<p:tagLst xmlns:p="http://schemas.openxmlformats.org/presentationml/2006/main">
  <p:tag name="MH" val="20161022204031"/>
  <p:tag name="MH_LIBRARY" val="GRAPHIC"/>
  <p:tag name="MH_ORDER" val="Straight Connector 6"/>
</p:tagLst>
</file>

<file path=ppt/tags/tag55.xml><?xml version="1.0" encoding="utf-8"?>
<p:tagLst xmlns:p="http://schemas.openxmlformats.org/presentationml/2006/main">
  <p:tag name="MH" val="20161022204031"/>
  <p:tag name="MH_LIBRARY" val="GRAPHIC"/>
</p:tagLst>
</file>

<file path=ppt/tags/tag56.xml><?xml version="1.0" encoding="utf-8"?>
<p:tagLst xmlns:p="http://schemas.openxmlformats.org/presentationml/2006/main">
  <p:tag name="KSO_WM_BEAUTIFY_FLAG" val=""/>
</p:tagLst>
</file>

<file path=ppt/tags/tag57.xml><?xml version="1.0" encoding="utf-8"?>
<p:tagLst xmlns:p="http://schemas.openxmlformats.org/presentationml/2006/main">
  <p:tag name="KSO_WM_BEAUTIFY_FLAG" val=""/>
</p:tagLst>
</file>

<file path=ppt/tags/tag58.xml><?xml version="1.0" encoding="utf-8"?>
<p:tagLst xmlns:p="http://schemas.openxmlformats.org/presentationml/2006/main">
  <p:tag name="KSO_WM_BEAUTIFY_FLAG" val=""/>
</p:tagLst>
</file>

<file path=ppt/tags/tag59.xml><?xml version="1.0" encoding="utf-8"?>
<p:tagLst xmlns:p="http://schemas.openxmlformats.org/presentationml/2006/main">
  <p:tag name="KSO_WM_BEAUTIFY_FLAG" val=""/>
</p:tagLst>
</file>

<file path=ppt/tags/tag6.xml><?xml version="1.0" encoding="utf-8"?>
<p:tagLst xmlns:p="http://schemas.openxmlformats.org/presentationml/2006/main">
  <p:tag name="MH" val="20160830110146"/>
  <p:tag name="MH_LIBRARY" val="CONTENTS"/>
  <p:tag name="MH_TYPE" val="ENTRY"/>
  <p:tag name="ID" val="553512"/>
  <p:tag name="MH_ORDER" val="4"/>
</p:tagLst>
</file>

<file path=ppt/tags/tag60.xml><?xml version="1.0" encoding="utf-8"?>
<p:tagLst xmlns:p="http://schemas.openxmlformats.org/presentationml/2006/main">
  <p:tag name="KSO_WM_BEAUTIFY_FLAG" val=""/>
</p:tagLst>
</file>

<file path=ppt/tags/tag61.xml><?xml version="1.0" encoding="utf-8"?>
<p:tagLst xmlns:p="http://schemas.openxmlformats.org/presentationml/2006/main">
  <p:tag name="KSO_WM_BEAUTIFY_FLAG" val=""/>
</p:tagLst>
</file>

<file path=ppt/tags/tag62.xml><?xml version="1.0" encoding="utf-8"?>
<p:tagLst xmlns:p="http://schemas.openxmlformats.org/presentationml/2006/main">
  <p:tag name="KSO_WM_BEAUTIFY_FLAG" val=""/>
</p:tagLst>
</file>

<file path=ppt/tags/tag63.xml><?xml version="1.0" encoding="utf-8"?>
<p:tagLst xmlns:p="http://schemas.openxmlformats.org/presentationml/2006/main">
  <p:tag name="KSO_WM_BEAUTIFY_FLAG" val=""/>
</p:tagLst>
</file>

<file path=ppt/tags/tag64.xml><?xml version="1.0" encoding="utf-8"?>
<p:tagLst xmlns:p="http://schemas.openxmlformats.org/presentationml/2006/main">
  <p:tag name="KSO_WM_UNIT_TABLE_BEAUTIFY" val="smartTable{2a76e4b4-6016-400c-9c9b-754c55d1f018}"/>
</p:tagLst>
</file>

<file path=ppt/tags/tag65.xml><?xml version="1.0" encoding="utf-8"?>
<p:tagLst xmlns:p="http://schemas.openxmlformats.org/presentationml/2006/main">
  <p:tag name="ISPRING_ULTRA_SCORM_COURSE_ID" val="9E7965BD-BA7C-4284-B303-3DF26FF20985"/>
  <p:tag name="ISPRING_SCORM_RATE_SLIDES" val="1"/>
  <p:tag name="ISPRINGONLINEFOLDERID" val="0"/>
  <p:tag name="ISPRINGONLINEFOLDERPATH" val="Content List"/>
  <p:tag name="ISPRINGCLOUDFOLDERID" val="0"/>
  <p:tag name="ISPRINGCLOUDFOLDERPATH" val="Repository"/>
  <p:tag name="ISPRING_PLAYERS_CUSTOMIZATION" val="UEsDBBQAAgAIAEOUV0cNwDEewAEAANoDAAAPAAAAbm9uZS9wbGF5ZXIueG1spZJPb9QwEMXPW6nfIfK9dpYKUa0cekDKiaJKC4jbyptME1PHDp4Ju/vtmfzZpFuQQOKQaPIy72fPs/X9sXHJT4hog8/EWqYiAV+E0voqE18+5zd34v799ZVunTlBTGyZCR88iKQELKJtiX2PhupMvBAkQ0XCL4+bI9pM1ETtRqnD4SAPtzLESr1J07X69vBxW9TQmBvrkYwvmLvs5VYkbbQhWjpl4l0qrq9WA/ICZ5F7fIXBdf3KKIvQqDYCgieIatz2bN3Q3838NMErOrWAgkdfDbPvTfH8EMrOAfbaSo9tWyDqCYO20rSx6zufYCwyMTbsGkA0FaB0vhJq9Ko/mPWTM1hPHLzA9ty22zuLNYsjfejeLerubBmyVxNHXYJ0M0wwnGLeOZeDoS5CKZIIPzrLVd5jv85HkK7FuJzn7h0+Wy/xULDGVW4KCvH0gR18JFOUco5ejtHLwdTbh+ITF49TnNsFMgezhKBratzbf86j7/6fOEp4Mp0jcV7B+hKOueW/BA2PQsAz9pqk1sl+tTOVd9ftmxdX40Iadzdl8R1FQiZWwNewNGTUos8w9Zqm1fg5JTTHotXv91JPRC5/AVBLAQIAABQAAgAIAEOUV0cNwDEewAEAANoDAAAPAAAAAAAAAAEAAAAAAAAAAABub25lL3BsYXllci54bWxQSwUGAAAAAAEAAQA9AAAA7QEAAAAA"/>
  <p:tag name="ISPRING_SCORM_PASSING_SCORE" val="100.000000"/>
  <p:tag name="ISPRING_FIRST_PUBLISH" val="1"/>
  <p:tag name="ISPRING_PRESENTATION_TITLE" val="极简半圆工作总结PPT模板"/>
  <p:tag name="ISPRING_SCORM_RATE_QUIZZES" val="0"/>
  <p:tag name="ISPRING_SCORM_ENDPOINT" val="&lt;endpoint&gt;&lt;enable&gt;0&lt;/enable&gt;&lt;lrs&gt;http://&lt;/lrs&gt;&lt;auth&gt;0&lt;/auth&gt;&lt;login&gt;&lt;/login&gt;&lt;password&gt;&lt;/password&gt;&lt;key&gt;&lt;/key&gt;&lt;name&gt;&lt;/name&gt;&lt;email&gt;&lt;/email&gt;&lt;/endpoint&gt;&#10;"/>
  <p:tag name="ISPRING_OUTPUT_FOLDER" val="C:\Users\隔壁王哥\Desktop\6.6\56827"/>
  <p:tag name="KSO_WPP_MARK_KEY" val="cfae8b2b-7342-42d3-9fd6-e635b0091fcb"/>
  <p:tag name="COMMONDATA" val="eyJoZGlkIjoiNmRmZTRmNjY3NWViODA0ZGMwOTE4OTdiOGVkYjczYWMifQ=="/>
</p:tagLst>
</file>

<file path=ppt/tags/tag7.xml><?xml version="1.0" encoding="utf-8"?>
<p:tagLst xmlns:p="http://schemas.openxmlformats.org/presentationml/2006/main">
  <p:tag name="MH" val="20161022204031"/>
  <p:tag name="MH_LIBRARY" val="GRAPHIC"/>
  <p:tag name="MH_ORDER" val="文本框 2"/>
</p:tagLst>
</file>

<file path=ppt/tags/tag8.xml><?xml version="1.0" encoding="utf-8"?>
<p:tagLst xmlns:p="http://schemas.openxmlformats.org/presentationml/2006/main">
  <p:tag name="MH" val="20161022204031"/>
  <p:tag name="MH_LIBRARY" val="GRAPHIC"/>
  <p:tag name="MH_ORDER" val="Straight Connector 6"/>
</p:tagLst>
</file>

<file path=ppt/tags/tag9.xml><?xml version="1.0" encoding="utf-8"?>
<p:tagLst xmlns:p="http://schemas.openxmlformats.org/presentationml/2006/main">
  <p:tag name="MH" val="20161022204031"/>
  <p:tag name="MH_LIBRARY" val="GRAPHIC"/>
</p:tagLst>
</file>

<file path=ppt/theme/theme1.xml><?xml version="1.0" encoding="utf-8"?>
<a:theme xmlns:a="http://schemas.openxmlformats.org/drawingml/2006/main" name="第一PPT，www.1ppt.com">
  <a:themeElements>
    <a:clrScheme name="自定义 100">
      <a:dk1>
        <a:sysClr val="windowText" lastClr="000000"/>
      </a:dk1>
      <a:lt1>
        <a:sysClr val="window" lastClr="FFFFFF"/>
      </a:lt1>
      <a:dk2>
        <a:srgbClr val="44546A"/>
      </a:dk2>
      <a:lt2>
        <a:srgbClr val="E7E6E6"/>
      </a:lt2>
      <a:accent1>
        <a:srgbClr val="83CF8F"/>
      </a:accent1>
      <a:accent2>
        <a:srgbClr val="595959"/>
      </a:accent2>
      <a:accent3>
        <a:srgbClr val="83CF8F"/>
      </a:accent3>
      <a:accent4>
        <a:srgbClr val="595959"/>
      </a:accent4>
      <a:accent5>
        <a:srgbClr val="83CF8F"/>
      </a:accent5>
      <a:accent6>
        <a:srgbClr val="595959"/>
      </a:accent6>
      <a:hlink>
        <a:srgbClr val="83CF8F"/>
      </a:hlink>
      <a:folHlink>
        <a:srgbClr val="595959"/>
      </a:folHlink>
    </a:clrScheme>
    <a:fontScheme name="1rwnie5m">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4138</Words>
  <Application>WPS 演示</Application>
  <PresentationFormat>自定义</PresentationFormat>
  <Paragraphs>345</Paragraphs>
  <Slides>28</Slides>
  <Notes>22</Notes>
  <HiddenSlides>0</HiddenSlides>
  <MMClips>0</MMClips>
  <ScaleCrop>false</ScaleCrop>
  <HeadingPairs>
    <vt:vector size="6" baseType="variant">
      <vt:variant>
        <vt:lpstr>已用的字体</vt:lpstr>
      </vt:variant>
      <vt:variant>
        <vt:i4>8</vt:i4>
      </vt:variant>
      <vt:variant>
        <vt:lpstr>主题</vt:lpstr>
      </vt:variant>
      <vt:variant>
        <vt:i4>2</vt:i4>
      </vt:variant>
      <vt:variant>
        <vt:lpstr>幻灯片标题</vt:lpstr>
      </vt:variant>
      <vt:variant>
        <vt:i4>28</vt:i4>
      </vt:variant>
    </vt:vector>
  </HeadingPairs>
  <TitlesOfParts>
    <vt:vector size="38" baseType="lpstr">
      <vt:lpstr>Arial</vt:lpstr>
      <vt:lpstr>宋体</vt:lpstr>
      <vt:lpstr>Wingdings</vt:lpstr>
      <vt:lpstr>Calibri</vt:lpstr>
      <vt:lpstr>微软雅黑</vt:lpstr>
      <vt:lpstr>Calibri</vt:lpstr>
      <vt:lpstr>Times New Roman</vt:lpstr>
      <vt:lpstr>Arial Unicode MS</vt:lpstr>
      <vt:lpstr>第一PPT，www.1ppt.com</vt:lpstr>
      <vt:lpstr>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第一PPT，www.1ppt.com</Company>
  <LinksUpToDate>false</LinksUpToDate>
  <SharedDoc>false</SharedDoc>
  <HyperlinksChanged>false</HyperlinksChanged>
  <AppVersion>14.0000</AppVersion>
  <Manager>第一PPT</Manager>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简洁莫兰迪</dc:title>
  <dc:creator>第一PPT</dc:creator>
  <cp:keywords>www.1ppt.com</cp:keywords>
  <dc:description>www.1ppt.com</dc:description>
  <cp:lastModifiedBy>Evan_</cp:lastModifiedBy>
  <cp:revision>21</cp:revision>
  <dcterms:created xsi:type="dcterms:W3CDTF">2021-05-26T00:22:00Z</dcterms:created>
  <dcterms:modified xsi:type="dcterms:W3CDTF">2023-05-07T14:26:30Z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167ED358038740E798E0A08149096E0B_13</vt:lpwstr>
  </property>
  <property fmtid="{D5CDD505-2E9C-101B-9397-08002B2CF9AE}" pid="3" name="KSOProductBuildVer">
    <vt:lpwstr>2052-11.1.0.14309</vt:lpwstr>
  </property>
</Properties>
</file>